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17"/>
  </p:notesMasterIdLst>
  <p:sldIdLst>
    <p:sldId id="256" r:id="rId2"/>
    <p:sldId id="259" r:id="rId3"/>
    <p:sldId id="289" r:id="rId4"/>
    <p:sldId id="302" r:id="rId5"/>
    <p:sldId id="304" r:id="rId6"/>
    <p:sldId id="305" r:id="rId7"/>
    <p:sldId id="299" r:id="rId8"/>
    <p:sldId id="301" r:id="rId9"/>
    <p:sldId id="279" r:id="rId10"/>
    <p:sldId id="272" r:id="rId11"/>
    <p:sldId id="288" r:id="rId12"/>
    <p:sldId id="303" r:id="rId13"/>
    <p:sldId id="284" r:id="rId14"/>
    <p:sldId id="282" r:id="rId15"/>
    <p:sldId id="29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12B"/>
    <a:srgbClr val="F2F2F2"/>
    <a:srgbClr val="ECEFF1"/>
    <a:srgbClr val="373736"/>
    <a:srgbClr val="BC9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9" autoAdjust="0"/>
  </p:normalViewPr>
  <p:slideViewPr>
    <p:cSldViewPr snapToGrid="0" snapToObjects="1">
      <p:cViewPr varScale="1">
        <p:scale>
          <a:sx n="64" d="100"/>
          <a:sy n="64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0A615-1D97-4831-AD12-F78B491589D6}" type="datetimeFigureOut">
              <a:rPr lang="es-MX" smtClean="0"/>
              <a:t>05/03/2021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AD315-B244-4004-9A9A-7C7DA6A225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6796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9AD315-B244-4004-9A9A-7C7DA6A225A4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3338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9AD315-B244-4004-9A9A-7C7DA6A225A4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4853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9AD315-B244-4004-9A9A-7C7DA6A225A4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3420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9AD315-B244-4004-9A9A-7C7DA6A225A4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8161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9AD315-B244-4004-9A9A-7C7DA6A225A4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3540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9AD315-B244-4004-9A9A-7C7DA6A225A4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5195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9AD315-B244-4004-9A9A-7C7DA6A225A4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8979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9AD315-B244-4004-9A9A-7C7DA6A225A4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7647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9AD315-B244-4004-9A9A-7C7DA6A225A4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7245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9AD315-B244-4004-9A9A-7C7DA6A225A4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8053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9AD315-B244-4004-9A9A-7C7DA6A225A4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3093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914400" y="1654218"/>
            <a:ext cx="10363200" cy="1470025"/>
          </a:xfrm>
        </p:spPr>
        <p:txBody>
          <a:bodyPr>
            <a:normAutofit/>
          </a:bodyPr>
          <a:lstStyle>
            <a:lvl1pPr>
              <a:defRPr sz="5067" b="1" i="0">
                <a:solidFill>
                  <a:srgbClr val="8D2F8A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409992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05/03/2021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4869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D2F8A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05/03/2021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4921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>
            <a:lvl1pPr>
              <a:defRPr>
                <a:solidFill>
                  <a:srgbClr val="8D2F8A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05/03/2021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630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87795" y="274639"/>
            <a:ext cx="10248383" cy="1143000"/>
          </a:xfrm>
        </p:spPr>
        <p:txBody>
          <a:bodyPr>
            <a:normAutofit/>
          </a:bodyPr>
          <a:lstStyle>
            <a:lvl1pPr>
              <a:defRPr sz="3733" b="1" i="0">
                <a:solidFill>
                  <a:srgbClr val="8D2F8A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87796" y="1600202"/>
            <a:ext cx="10248381" cy="4246903"/>
          </a:xfrm>
        </p:spPr>
        <p:txBody>
          <a:bodyPr>
            <a:normAutofit/>
          </a:bodyPr>
          <a:lstStyle>
            <a:lvl1pPr>
              <a:defRPr sz="3200" b="0" i="0">
                <a:latin typeface="Arial"/>
                <a:cs typeface="Arial"/>
              </a:defRPr>
            </a:lvl1pPr>
            <a:lvl2pPr>
              <a:defRPr sz="2667" b="0" i="0">
                <a:latin typeface="Arial"/>
                <a:cs typeface="Arial"/>
              </a:defRPr>
            </a:lvl2pPr>
            <a:lvl3pPr>
              <a:defRPr sz="2400" b="0" i="0">
                <a:latin typeface="Arial"/>
                <a:cs typeface="Arial"/>
              </a:defRPr>
            </a:lvl3pPr>
            <a:lvl4pPr>
              <a:defRPr sz="2133" b="0" i="0">
                <a:latin typeface="Arial"/>
                <a:cs typeface="Arial"/>
              </a:defRPr>
            </a:lvl4pPr>
            <a:lvl5pPr>
              <a:defRPr sz="2133" b="0" i="0">
                <a:latin typeface="Arial"/>
                <a:cs typeface="Arial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05/03/2021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1877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195253"/>
            <a:ext cx="10363200" cy="1362075"/>
          </a:xfrm>
        </p:spPr>
        <p:txBody>
          <a:bodyPr anchor="t">
            <a:normAutofit/>
          </a:bodyPr>
          <a:lstStyle>
            <a:lvl1pPr algn="l">
              <a:defRPr sz="5067" b="1" i="0" cap="all">
                <a:solidFill>
                  <a:srgbClr val="8D2F8A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695065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rgbClr val="000000"/>
                </a:solidFill>
                <a:latin typeface="Arial"/>
                <a:cs typeface="Arial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05/03/2021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0979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733" b="1" i="0">
                <a:solidFill>
                  <a:srgbClr val="8D2F8A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41109"/>
            <a:ext cx="5384800" cy="3394075"/>
          </a:xfrm>
        </p:spPr>
        <p:txBody>
          <a:bodyPr>
            <a:normAutofit/>
          </a:bodyPr>
          <a:lstStyle>
            <a:lvl1pPr>
              <a:defRPr sz="2667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133">
                <a:latin typeface="Arial"/>
                <a:cs typeface="Arial"/>
              </a:defRPr>
            </a:lvl3pPr>
            <a:lvl4pPr>
              <a:defRPr sz="1867">
                <a:latin typeface="Arial"/>
                <a:cs typeface="Arial"/>
              </a:defRPr>
            </a:lvl4pPr>
            <a:lvl5pPr>
              <a:defRPr sz="1867">
                <a:latin typeface="Arial"/>
                <a:cs typeface="Arial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41109"/>
            <a:ext cx="5384800" cy="3394075"/>
          </a:xfrm>
        </p:spPr>
        <p:txBody>
          <a:bodyPr>
            <a:normAutofit/>
          </a:bodyPr>
          <a:lstStyle>
            <a:lvl1pPr>
              <a:defRPr sz="2667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133">
                <a:latin typeface="Arial"/>
                <a:cs typeface="Arial"/>
              </a:defRPr>
            </a:lvl3pPr>
            <a:lvl4pPr>
              <a:defRPr sz="1867">
                <a:latin typeface="Arial"/>
                <a:cs typeface="Arial"/>
              </a:defRPr>
            </a:lvl4pPr>
            <a:lvl5pPr>
              <a:defRPr sz="1867">
                <a:latin typeface="Arial"/>
                <a:cs typeface="Arial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05/03/2021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892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</p:spPr>
        <p:txBody>
          <a:bodyPr>
            <a:normAutofit/>
          </a:bodyPr>
          <a:lstStyle>
            <a:lvl1pPr>
              <a:defRPr sz="3733" b="1" i="0">
                <a:solidFill>
                  <a:srgbClr val="8D2F8A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826129"/>
            <a:ext cx="5386917" cy="639763"/>
          </a:xfrm>
        </p:spPr>
        <p:txBody>
          <a:bodyPr anchor="b">
            <a:noAutofit/>
          </a:bodyPr>
          <a:lstStyle>
            <a:lvl1pPr marL="0" indent="0">
              <a:buNone/>
              <a:defRPr sz="2933" b="1" i="0">
                <a:latin typeface="Arial"/>
                <a:cs typeface="Arial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465891"/>
            <a:ext cx="5386917" cy="3425309"/>
          </a:xfrm>
        </p:spPr>
        <p:txBody>
          <a:bodyPr>
            <a:normAutofit/>
          </a:bodyPr>
          <a:lstStyle>
            <a:lvl1pPr>
              <a:defRPr sz="2400" b="0" i="0">
                <a:latin typeface="Arial"/>
                <a:cs typeface="Arial"/>
              </a:defRPr>
            </a:lvl1pPr>
            <a:lvl2pPr>
              <a:defRPr sz="2133" b="0" i="0">
                <a:latin typeface="Arial"/>
                <a:cs typeface="Arial"/>
              </a:defRPr>
            </a:lvl2pPr>
            <a:lvl3pPr>
              <a:defRPr sz="1867" b="0" i="0">
                <a:latin typeface="Arial"/>
                <a:cs typeface="Arial"/>
              </a:defRPr>
            </a:lvl3pPr>
            <a:lvl4pPr>
              <a:defRPr sz="1600" b="0" i="0">
                <a:latin typeface="Arial"/>
                <a:cs typeface="Arial"/>
              </a:defRPr>
            </a:lvl4pPr>
            <a:lvl5pPr>
              <a:defRPr sz="1600" b="0" i="0">
                <a:latin typeface="Arial"/>
                <a:cs typeface="Arial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9" y="1826129"/>
            <a:ext cx="5389033" cy="639763"/>
          </a:xfrm>
        </p:spPr>
        <p:txBody>
          <a:bodyPr anchor="b">
            <a:noAutofit/>
          </a:bodyPr>
          <a:lstStyle>
            <a:lvl1pPr marL="0" indent="0">
              <a:buNone/>
              <a:defRPr sz="2933" b="1" i="0">
                <a:latin typeface="Arial"/>
                <a:cs typeface="Arial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9" y="2465891"/>
            <a:ext cx="5389033" cy="3425309"/>
          </a:xfrm>
        </p:spPr>
        <p:txBody>
          <a:bodyPr>
            <a:normAutofit/>
          </a:bodyPr>
          <a:lstStyle>
            <a:lvl1pPr>
              <a:defRPr sz="2400" b="0" i="0">
                <a:latin typeface="Arial"/>
                <a:cs typeface="Arial"/>
              </a:defRPr>
            </a:lvl1pPr>
            <a:lvl2pPr>
              <a:defRPr sz="2133" b="0" i="0">
                <a:latin typeface="Arial"/>
                <a:cs typeface="Arial"/>
              </a:defRPr>
            </a:lvl2pPr>
            <a:lvl3pPr>
              <a:defRPr sz="1867" b="0" i="0">
                <a:latin typeface="Arial"/>
                <a:cs typeface="Arial"/>
              </a:defRPr>
            </a:lvl3pPr>
            <a:lvl4pPr>
              <a:defRPr sz="1600" b="0" i="0">
                <a:latin typeface="Arial"/>
                <a:cs typeface="Arial"/>
              </a:defRPr>
            </a:lvl4pPr>
            <a:lvl5pPr>
              <a:defRPr sz="1600" b="0" i="0">
                <a:latin typeface="Arial"/>
                <a:cs typeface="Arial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05/03/2021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0945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733" b="1" i="0">
                <a:solidFill>
                  <a:srgbClr val="8D2F8A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05/03/2021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3808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05/03/2021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013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>
                <a:solidFill>
                  <a:srgbClr val="8D2F8A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05/03/2021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4597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>
                <a:solidFill>
                  <a:srgbClr val="8D2F8A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05/03/2021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7342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0AF22-ABBB-6940-97D3-5553504EC40B}" type="datetimeFigureOut">
              <a:rPr lang="es-ES" smtClean="0"/>
              <a:t>05/03/2021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9472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609585" rtl="0" eaLnBrk="1" latinLnBrk="0" hangingPunct="1">
        <a:spcBef>
          <a:spcPct val="0"/>
        </a:spcBef>
        <a:buNone/>
        <a:defRPr sz="3733" b="1" i="0" kern="1200">
          <a:solidFill>
            <a:srgbClr val="8D2F8A"/>
          </a:solidFill>
          <a:latin typeface="Arial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2667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133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133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C533FC6-4C04-4F81-ABE6-1381944EF3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EE245FC5-DF75-4556-A161-171705C61C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6654" y="1646247"/>
            <a:ext cx="6670622" cy="1102519"/>
          </a:xfrm>
        </p:spPr>
        <p:txBody>
          <a:bodyPr>
            <a:noAutofit/>
          </a:bodyPr>
          <a:lstStyle/>
          <a:p>
            <a:r>
              <a:rPr lang="es-ES" sz="3600" dirty="0">
                <a:solidFill>
                  <a:srgbClr val="0070C0"/>
                </a:solidFill>
              </a:rPr>
              <a:t>Nacionales CONADE 2021</a:t>
            </a:r>
            <a:br>
              <a:rPr lang="es-ES" sz="3600" dirty="0">
                <a:solidFill>
                  <a:srgbClr val="0070C0"/>
                </a:solidFill>
              </a:rPr>
            </a:br>
            <a:r>
              <a:rPr lang="es-ES" sz="3600" b="0" dirty="0">
                <a:solidFill>
                  <a:srgbClr val="0070C0"/>
                </a:solidFill>
              </a:rPr>
              <a:t>Reunión del Pleno del SINADE</a:t>
            </a:r>
            <a:endParaRPr lang="es-ES" sz="2000" b="0" dirty="0">
              <a:solidFill>
                <a:srgbClr val="0070C0"/>
              </a:solidFill>
            </a:endParaRP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324FF2E9-936B-4619-BE36-596CA32802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1494" y="2819091"/>
            <a:ext cx="5920971" cy="482257"/>
          </a:xfrm>
        </p:spPr>
        <p:txBody>
          <a:bodyPr/>
          <a:lstStyle/>
          <a:p>
            <a:r>
              <a:rPr lang="es-ES" dirty="0"/>
              <a:t>Zihuatanejo, marzo 5 2021</a:t>
            </a:r>
          </a:p>
        </p:txBody>
      </p:sp>
      <p:pic>
        <p:nvPicPr>
          <p:cNvPr id="11" name="Imagen 10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640F50A5-F343-4C14-A989-17D0289EB2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942" t="3996" r="26706" b="3452"/>
          <a:stretch/>
        </p:blipFill>
        <p:spPr>
          <a:xfrm>
            <a:off x="9304892" y="3296723"/>
            <a:ext cx="2817151" cy="316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8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>
            <a:extLst>
              <a:ext uri="{FF2B5EF4-FFF2-40B4-BE49-F238E27FC236}">
                <a16:creationId xmlns:a16="http://schemas.microsoft.com/office/drawing/2014/main" id="{B65DB7F7-C7AC-4FB2-96A2-F55915013B22}"/>
              </a:ext>
            </a:extLst>
          </p:cNvPr>
          <p:cNvGrpSpPr/>
          <p:nvPr/>
        </p:nvGrpSpPr>
        <p:grpSpPr>
          <a:xfrm>
            <a:off x="262697" y="524444"/>
            <a:ext cx="11379199" cy="4297914"/>
            <a:chOff x="262697" y="524444"/>
            <a:chExt cx="11379199" cy="4297914"/>
          </a:xfrm>
        </p:grpSpPr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C3FFF557-0805-41F8-ABA8-4290B376B29F}"/>
                </a:ext>
              </a:extLst>
            </p:cNvPr>
            <p:cNvGrpSpPr/>
            <p:nvPr/>
          </p:nvGrpSpPr>
          <p:grpSpPr>
            <a:xfrm>
              <a:off x="262697" y="524444"/>
              <a:ext cx="11379199" cy="4297914"/>
              <a:chOff x="262697" y="529122"/>
              <a:chExt cx="11379199" cy="4297914"/>
            </a:xfrm>
          </p:grpSpPr>
          <p:pic>
            <p:nvPicPr>
              <p:cNvPr id="3" name="Imagen 2" descr="Interfaz de usuario gráfica, Texto&#10;&#10;Descripción generada automáticamente con confianza media">
                <a:extLst>
                  <a:ext uri="{FF2B5EF4-FFF2-40B4-BE49-F238E27FC236}">
                    <a16:creationId xmlns:a16="http://schemas.microsoft.com/office/drawing/2014/main" id="{57C6D9C0-B597-4F68-9AB8-7293FF5240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62697" y="529122"/>
                <a:ext cx="11379199" cy="4297914"/>
              </a:xfrm>
              <a:prstGeom prst="rect">
                <a:avLst/>
              </a:prstGeom>
            </p:spPr>
          </p:pic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6A1E4666-7BF7-49FA-A88D-7C7229D24648}"/>
                  </a:ext>
                </a:extLst>
              </p:cNvPr>
              <p:cNvSpPr/>
              <p:nvPr/>
            </p:nvSpPr>
            <p:spPr>
              <a:xfrm>
                <a:off x="1103448" y="2531775"/>
                <a:ext cx="731520" cy="2926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dirty="0">
                    <a:solidFill>
                      <a:schemeClr val="tx1"/>
                    </a:solidFill>
                    <a:latin typeface="Montserrat ExtraBold" panose="00000900000000000000" pitchFamily="2" charset="0"/>
                  </a:rPr>
                  <a:t>PCR</a:t>
                </a:r>
                <a:endParaRPr lang="es-MX" dirty="0">
                  <a:solidFill>
                    <a:schemeClr val="tx1"/>
                  </a:solidFill>
                  <a:latin typeface="Montserrat ExtraBold" panose="00000900000000000000" pitchFamily="2" charset="0"/>
                </a:endParaRPr>
              </a:p>
            </p:txBody>
          </p:sp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F7B0388C-DD09-4893-B2C0-47D3F919866E}"/>
                  </a:ext>
                </a:extLst>
              </p:cNvPr>
              <p:cNvSpPr/>
              <p:nvPr/>
            </p:nvSpPr>
            <p:spPr>
              <a:xfrm>
                <a:off x="3648173" y="2547391"/>
                <a:ext cx="731520" cy="2926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dirty="0">
                    <a:solidFill>
                      <a:schemeClr val="tx1"/>
                    </a:solidFill>
                    <a:latin typeface="Montserrat ExtraBold" panose="00000900000000000000" pitchFamily="2" charset="0"/>
                  </a:rPr>
                  <a:t>PCR</a:t>
                </a:r>
                <a:endParaRPr lang="es-MX" dirty="0">
                  <a:solidFill>
                    <a:schemeClr val="tx1"/>
                  </a:solidFill>
                  <a:latin typeface="Montserrat ExtraBold" panose="00000900000000000000" pitchFamily="2" charset="0"/>
                </a:endParaRPr>
              </a:p>
            </p:txBody>
          </p:sp>
        </p:grp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F2E1EB53-20A7-41E9-AB22-EB835C6FD008}"/>
                </a:ext>
              </a:extLst>
            </p:cNvPr>
            <p:cNvSpPr/>
            <p:nvPr/>
          </p:nvSpPr>
          <p:spPr>
            <a:xfrm>
              <a:off x="3054096" y="2527097"/>
              <a:ext cx="484632" cy="1089249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78EFCC79-E851-4FE7-92AF-06FB540AF154}"/>
                </a:ext>
              </a:extLst>
            </p:cNvPr>
            <p:cNvSpPr/>
            <p:nvPr/>
          </p:nvSpPr>
          <p:spPr>
            <a:xfrm>
              <a:off x="506925" y="2386585"/>
              <a:ext cx="484632" cy="1250056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3215361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>
            <a:extLst>
              <a:ext uri="{FF2B5EF4-FFF2-40B4-BE49-F238E27FC236}">
                <a16:creationId xmlns:a16="http://schemas.microsoft.com/office/drawing/2014/main" id="{F0D77845-EDFB-4338-A1DA-99C2F4E8615D}"/>
              </a:ext>
            </a:extLst>
          </p:cNvPr>
          <p:cNvSpPr txBox="1"/>
          <p:nvPr/>
        </p:nvSpPr>
        <p:spPr>
          <a:xfrm>
            <a:off x="329784" y="167927"/>
            <a:ext cx="11512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atin typeface="Montserrat ExtraBold" panose="00000900000000000000" pitchFamily="2" charset="0"/>
              </a:rPr>
              <a:t>Sedes Nacionales</a:t>
            </a:r>
            <a:endParaRPr lang="es-MX" sz="2800" dirty="0">
              <a:latin typeface="Montserrat ExtraBold" panose="00000900000000000000" pitchFamily="2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EC42DF69-30A0-4ADD-9D14-383D08E8A83B}"/>
              </a:ext>
            </a:extLst>
          </p:cNvPr>
          <p:cNvSpPr txBox="1"/>
          <p:nvPr/>
        </p:nvSpPr>
        <p:spPr>
          <a:xfrm>
            <a:off x="1068903" y="1293316"/>
            <a:ext cx="102786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Montserrat SemiBold" panose="00000700000000000000" pitchFamily="2" charset="0"/>
              </a:rPr>
              <a:t>Asignar sedes que permitan contar con:</a:t>
            </a:r>
          </a:p>
          <a:p>
            <a:endParaRPr lang="es-ES" sz="2400" dirty="0">
              <a:latin typeface="Montserrat SemiBold" panose="00000700000000000000" pitchFamily="2" charset="0"/>
            </a:endParaRPr>
          </a:p>
          <a:p>
            <a:r>
              <a:rPr lang="es-ES" sz="2400" dirty="0">
                <a:latin typeface="Montserrat SemiBold" panose="00000700000000000000" pitchFamily="2" charset="0"/>
              </a:rPr>
              <a:t>+ Instalaciones necesarias</a:t>
            </a:r>
          </a:p>
          <a:p>
            <a:endParaRPr lang="es-ES" sz="2400" dirty="0">
              <a:latin typeface="Montserrat SemiBold" panose="00000700000000000000" pitchFamily="2" charset="0"/>
            </a:endParaRPr>
          </a:p>
          <a:p>
            <a:r>
              <a:rPr lang="es-ES" sz="2400" dirty="0">
                <a:latin typeface="Montserrat SemiBold" panose="00000700000000000000" pitchFamily="2" charset="0"/>
              </a:rPr>
              <a:t>+ Implementación de filtros sanitarios</a:t>
            </a:r>
          </a:p>
          <a:p>
            <a:endParaRPr lang="es-ES" sz="2400" dirty="0">
              <a:latin typeface="Montserrat SemiBold" panose="00000700000000000000" pitchFamily="2" charset="0"/>
            </a:endParaRPr>
          </a:p>
          <a:p>
            <a:r>
              <a:rPr lang="es-ES" sz="2400" dirty="0">
                <a:latin typeface="Montserrat SemiBold" panose="00000700000000000000" pitchFamily="2" charset="0"/>
              </a:rPr>
              <a:t>+ Servicios conforme a las exigencias actuales</a:t>
            </a:r>
          </a:p>
          <a:p>
            <a:endParaRPr lang="es-ES" sz="2400" dirty="0">
              <a:latin typeface="Montserrat SemiBold" panose="00000700000000000000" pitchFamily="2" charset="0"/>
            </a:endParaRPr>
          </a:p>
          <a:p>
            <a:r>
              <a:rPr lang="es-ES" sz="2400" dirty="0">
                <a:latin typeface="Montserrat SemiBold" panose="00000700000000000000" pitchFamily="2" charset="0"/>
              </a:rPr>
              <a:t>+ Se estima designar 6 sedes</a:t>
            </a:r>
          </a:p>
        </p:txBody>
      </p:sp>
    </p:spTree>
    <p:extLst>
      <p:ext uri="{BB962C8B-B14F-4D97-AF65-F5344CB8AC3E}">
        <p14:creationId xmlns:p14="http://schemas.microsoft.com/office/powerpoint/2010/main" val="3303963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>
            <a:extLst>
              <a:ext uri="{FF2B5EF4-FFF2-40B4-BE49-F238E27FC236}">
                <a16:creationId xmlns:a16="http://schemas.microsoft.com/office/drawing/2014/main" id="{F0D77845-EDFB-4338-A1DA-99C2F4E8615D}"/>
              </a:ext>
            </a:extLst>
          </p:cNvPr>
          <p:cNvSpPr txBox="1"/>
          <p:nvPr/>
        </p:nvSpPr>
        <p:spPr>
          <a:xfrm>
            <a:off x="329784" y="167927"/>
            <a:ext cx="115124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atin typeface="Montserrat ExtraBold" panose="00000900000000000000" pitchFamily="2" charset="0"/>
              </a:rPr>
              <a:t>Proyecto para la presentación de </a:t>
            </a:r>
          </a:p>
          <a:p>
            <a:pPr algn="ctr"/>
            <a:r>
              <a:rPr lang="es-ES" sz="2800" dirty="0">
                <a:latin typeface="Montserrat ExtraBold" panose="00000900000000000000" pitchFamily="2" charset="0"/>
              </a:rPr>
              <a:t>Candidatura de Sedes</a:t>
            </a:r>
            <a:endParaRPr lang="es-MX" sz="2800" dirty="0">
              <a:latin typeface="Montserrat ExtraBold" panose="00000900000000000000" pitchFamily="2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EC42DF69-30A0-4ADD-9D14-383D08E8A83B}"/>
              </a:ext>
            </a:extLst>
          </p:cNvPr>
          <p:cNvSpPr txBox="1"/>
          <p:nvPr/>
        </p:nvSpPr>
        <p:spPr>
          <a:xfrm>
            <a:off x="1068903" y="1638086"/>
            <a:ext cx="41926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Montserrat SemiBold" panose="00000700000000000000" pitchFamily="2" charset="0"/>
              </a:rPr>
              <a:t>Carta Intención</a:t>
            </a:r>
          </a:p>
          <a:p>
            <a:endParaRPr lang="es-ES" sz="2400" dirty="0">
              <a:latin typeface="Montserrat SemiBold" panose="00000700000000000000" pitchFamily="2" charset="0"/>
            </a:endParaRPr>
          </a:p>
          <a:p>
            <a:r>
              <a:rPr lang="es-ES" sz="2400" dirty="0">
                <a:latin typeface="Montserrat SemiBold" panose="00000700000000000000" pitchFamily="2" charset="0"/>
              </a:rPr>
              <a:t>Disciplinas solicitadas</a:t>
            </a:r>
          </a:p>
          <a:p>
            <a:endParaRPr lang="es-ES" sz="2400" dirty="0">
              <a:latin typeface="Montserrat SemiBold" panose="00000700000000000000" pitchFamily="2" charset="0"/>
            </a:endParaRPr>
          </a:p>
          <a:p>
            <a:r>
              <a:rPr lang="es-ES" sz="2400" dirty="0">
                <a:latin typeface="Montserrat SemiBold" panose="00000700000000000000" pitchFamily="2" charset="0"/>
              </a:rPr>
              <a:t>Instalaciones deportivas propuestas</a:t>
            </a:r>
          </a:p>
          <a:p>
            <a:endParaRPr lang="es-ES" sz="2400" dirty="0">
              <a:latin typeface="Montserrat SemiBold" panose="00000700000000000000" pitchFamily="2" charset="0"/>
            </a:endParaRPr>
          </a:p>
          <a:p>
            <a:r>
              <a:rPr lang="es-ES" sz="2400" dirty="0">
                <a:latin typeface="Montserrat SemiBold" panose="00000700000000000000" pitchFamily="2" charset="0"/>
              </a:rPr>
              <a:t>Hotelería</a:t>
            </a:r>
          </a:p>
          <a:p>
            <a:endParaRPr lang="es-ES" sz="2400" dirty="0">
              <a:latin typeface="Montserrat SemiBold" panose="00000700000000000000" pitchFamily="2" charset="0"/>
            </a:endParaRPr>
          </a:p>
          <a:p>
            <a:r>
              <a:rPr lang="es-ES" sz="2400" dirty="0">
                <a:latin typeface="Montserrat SemiBold" panose="00000700000000000000" pitchFamily="2" charset="0"/>
              </a:rPr>
              <a:t>Alimentación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6FDDEAA-BD00-4B6C-8B94-477821F87901}"/>
              </a:ext>
            </a:extLst>
          </p:cNvPr>
          <p:cNvSpPr txBox="1"/>
          <p:nvPr/>
        </p:nvSpPr>
        <p:spPr>
          <a:xfrm>
            <a:off x="7187389" y="1653075"/>
            <a:ext cx="41926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Servicio Médico</a:t>
            </a:r>
          </a:p>
          <a:p>
            <a:endParaRPr lang="es-ES" dirty="0"/>
          </a:p>
          <a:p>
            <a:r>
              <a:rPr lang="es-ES" dirty="0"/>
              <a:t>Movilidad y Transporte</a:t>
            </a:r>
          </a:p>
          <a:p>
            <a:endParaRPr lang="es-ES" dirty="0"/>
          </a:p>
          <a:p>
            <a:r>
              <a:rPr lang="es-ES" dirty="0"/>
              <a:t>Presupuesto Estatal</a:t>
            </a:r>
          </a:p>
          <a:p>
            <a:endParaRPr lang="es-ES" dirty="0"/>
          </a:p>
          <a:p>
            <a:r>
              <a:rPr lang="es-ES" dirty="0"/>
              <a:t>Protocolo Sanitario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96520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AD3D3F1-8B29-43C0-90C4-4E40D5D6CB0C}"/>
              </a:ext>
            </a:extLst>
          </p:cNvPr>
          <p:cNvSpPr txBox="1"/>
          <p:nvPr/>
        </p:nvSpPr>
        <p:spPr>
          <a:xfrm>
            <a:off x="404734" y="326941"/>
            <a:ext cx="114824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10312B"/>
                </a:solidFill>
                <a:latin typeface="Montserrat ExtraBold" panose="00000900000000000000" pitchFamily="2" charset="0"/>
              </a:rPr>
              <a:t>Ratificación de acuerdos de reunión plenaria</a:t>
            </a:r>
          </a:p>
          <a:p>
            <a:pPr algn="ctr"/>
            <a:r>
              <a:rPr lang="es-ES" sz="2800" dirty="0">
                <a:solidFill>
                  <a:srgbClr val="10312B"/>
                </a:solidFill>
                <a:latin typeface="Montserrat ExtraBold" panose="00000900000000000000" pitchFamily="2" charset="0"/>
              </a:rPr>
              <a:t>SINADE Nov-Dic 2019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9C6AEEE-4EE5-4902-93F5-D7AFADCDB378}"/>
              </a:ext>
            </a:extLst>
          </p:cNvPr>
          <p:cNvSpPr txBox="1"/>
          <p:nvPr/>
        </p:nvSpPr>
        <p:spPr>
          <a:xfrm>
            <a:off x="825375" y="1565271"/>
            <a:ext cx="1103859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latin typeface="Montserrat Medium" panose="00000600000000000000" pitchFamily="2" charset="0"/>
              </a:rPr>
              <a:t>No duplicidad la participación de eventos del Sistema Nacionales de Competencias</a:t>
            </a:r>
          </a:p>
          <a:p>
            <a:endParaRPr lang="es-ES" sz="2000" dirty="0">
              <a:latin typeface="Montserrat Medium" panose="00000600000000000000" pitchFamily="2" charset="0"/>
            </a:endParaRPr>
          </a:p>
          <a:p>
            <a:endParaRPr lang="es-ES" sz="2000" dirty="0">
              <a:latin typeface="Montserrat Medium" panose="00000600000000000000" pitchFamily="2" charset="0"/>
            </a:endParaRPr>
          </a:p>
          <a:p>
            <a:r>
              <a:rPr lang="es-ES" sz="2000" dirty="0">
                <a:latin typeface="Montserrat Medium" panose="00000600000000000000" pitchFamily="2" charset="0"/>
              </a:rPr>
              <a:t>Deberá obtener su pase en un solo único clasificatorio por disciplina.</a:t>
            </a:r>
            <a:endParaRPr lang="es-MX" sz="2000" dirty="0">
              <a:latin typeface="Montserrat Medium" panose="000006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>
              <a:latin typeface="Montserrat Medium" panose="000006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>
              <a:latin typeface="Montserrat Medium" panose="00000600000000000000" pitchFamily="2" charset="0"/>
            </a:endParaRPr>
          </a:p>
          <a:p>
            <a:r>
              <a:rPr lang="es-ES" sz="2000" dirty="0">
                <a:latin typeface="Montserrat Medium" panose="00000600000000000000" pitchFamily="2" charset="0"/>
              </a:rPr>
              <a:t>En deportes de tiempo y marca los deportistas pueden buscar su clasificación</a:t>
            </a:r>
          </a:p>
          <a:p>
            <a:r>
              <a:rPr lang="es-ES" sz="2000" dirty="0">
                <a:latin typeface="Montserrat Medium" panose="00000600000000000000" pitchFamily="2" charset="0"/>
              </a:rPr>
              <a:t>en otra región siempre y cuando se notifique a CONADE 15 días previos.</a:t>
            </a:r>
          </a:p>
          <a:p>
            <a:endParaRPr lang="es-ES" sz="2000" dirty="0">
              <a:latin typeface="Montserrat Medium" panose="00000600000000000000" pitchFamily="2" charset="0"/>
            </a:endParaRPr>
          </a:p>
          <a:p>
            <a:endParaRPr lang="es-ES" sz="2000" dirty="0">
              <a:latin typeface="Montserrat Medium" panose="00000600000000000000" pitchFamily="2" charset="0"/>
            </a:endParaRPr>
          </a:p>
          <a:p>
            <a:r>
              <a:rPr lang="es-ES" sz="2000" dirty="0">
                <a:latin typeface="Montserrat Medium" panose="00000600000000000000" pitchFamily="2" charset="0"/>
              </a:rPr>
              <a:t>Una sede principal y las subsedes que sean necesarias de acuerdo a cada uno</a:t>
            </a:r>
          </a:p>
          <a:p>
            <a:r>
              <a:rPr lang="es-ES" sz="2000" dirty="0">
                <a:latin typeface="Montserrat Medium" panose="00000600000000000000" pitchFamily="2" charset="0"/>
              </a:rPr>
              <a:t>de los deportes.</a:t>
            </a:r>
            <a:endParaRPr lang="es-MX" sz="2000" dirty="0">
              <a:latin typeface="Montserrat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988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AD3D3F1-8B29-43C0-90C4-4E40D5D6CB0C}"/>
              </a:ext>
            </a:extLst>
          </p:cNvPr>
          <p:cNvSpPr txBox="1"/>
          <p:nvPr/>
        </p:nvSpPr>
        <p:spPr>
          <a:xfrm>
            <a:off x="741579" y="373142"/>
            <a:ext cx="107088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10312B"/>
                </a:solidFill>
                <a:latin typeface="Montserrat ExtraBold" panose="00000900000000000000" pitchFamily="2" charset="0"/>
              </a:rPr>
              <a:t>Actualización de acuerdos de reunión plenaria</a:t>
            </a:r>
          </a:p>
          <a:p>
            <a:pPr algn="ctr"/>
            <a:r>
              <a:rPr lang="es-ES" sz="2800" dirty="0">
                <a:solidFill>
                  <a:srgbClr val="10312B"/>
                </a:solidFill>
                <a:latin typeface="Montserrat ExtraBold" panose="00000900000000000000" pitchFamily="2" charset="0"/>
              </a:rPr>
              <a:t>SINADE Nov-Dic 2019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F0B60DE-FA22-4EA6-AF37-457BC4DDAF5C}"/>
              </a:ext>
            </a:extLst>
          </p:cNvPr>
          <p:cNvSpPr txBox="1"/>
          <p:nvPr/>
        </p:nvSpPr>
        <p:spPr>
          <a:xfrm>
            <a:off x="741579" y="1400445"/>
            <a:ext cx="10708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Montserrat Medium" panose="00000600000000000000" pitchFamily="2" charset="0"/>
              </a:rPr>
              <a:t>Cambios de Entidad</a:t>
            </a:r>
          </a:p>
        </p:txBody>
      </p:sp>
      <p:graphicFrame>
        <p:nvGraphicFramePr>
          <p:cNvPr id="2" name="Tabla 4">
            <a:extLst>
              <a:ext uri="{FF2B5EF4-FFF2-40B4-BE49-F238E27FC236}">
                <a16:creationId xmlns:a16="http://schemas.microsoft.com/office/drawing/2014/main" id="{C471A4E2-8E9A-4CD2-96BC-3F29ABB95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24500"/>
              </p:ext>
            </p:extLst>
          </p:nvPr>
        </p:nvGraphicFramePr>
        <p:xfrm>
          <a:off x="2032001" y="2238037"/>
          <a:ext cx="8581036" cy="288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0518">
                  <a:extLst>
                    <a:ext uri="{9D8B030D-6E8A-4147-A177-3AD203B41FA5}">
                      <a16:colId xmlns:a16="http://schemas.microsoft.com/office/drawing/2014/main" val="1149568766"/>
                    </a:ext>
                  </a:extLst>
                </a:gridCol>
                <a:gridCol w="4290518">
                  <a:extLst>
                    <a:ext uri="{9D8B030D-6E8A-4147-A177-3AD203B41FA5}">
                      <a16:colId xmlns:a16="http://schemas.microsoft.com/office/drawing/2014/main" val="3710496744"/>
                    </a:ext>
                  </a:extLst>
                </a:gridCol>
              </a:tblGrid>
              <a:tr h="894907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10312B"/>
                          </a:solidFill>
                        </a:rPr>
                        <a:t>Periodo de Recepción en CONADE</a:t>
                      </a:r>
                      <a:endParaRPr lang="es-MX" dirty="0">
                        <a:solidFill>
                          <a:srgbClr val="103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10312B"/>
                          </a:solidFill>
                        </a:rPr>
                        <a:t>Proceso de Participación</a:t>
                      </a:r>
                      <a:endParaRPr lang="es-MX" dirty="0">
                        <a:solidFill>
                          <a:srgbClr val="103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4095487"/>
                  </a:ext>
                </a:extLst>
              </a:tr>
              <a:tr h="663471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10312B"/>
                          </a:solidFill>
                        </a:rPr>
                        <a:t>Hasta Diciembre 2019</a:t>
                      </a:r>
                      <a:endParaRPr lang="es-MX" dirty="0">
                        <a:solidFill>
                          <a:srgbClr val="103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10312B"/>
                          </a:solidFill>
                        </a:rPr>
                        <a:t>2021</a:t>
                      </a:r>
                      <a:endParaRPr lang="es-MX" dirty="0">
                        <a:solidFill>
                          <a:srgbClr val="103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5834705"/>
                  </a:ext>
                </a:extLst>
              </a:tr>
              <a:tr h="663471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10312B"/>
                          </a:solidFill>
                        </a:rPr>
                        <a:t>Enero a diciembre 2020</a:t>
                      </a:r>
                      <a:endParaRPr lang="es-MX" dirty="0">
                        <a:solidFill>
                          <a:srgbClr val="103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10312B"/>
                          </a:solidFill>
                        </a:rPr>
                        <a:t>2022</a:t>
                      </a:r>
                      <a:endParaRPr lang="es-MX" dirty="0">
                        <a:solidFill>
                          <a:srgbClr val="103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7435004"/>
                  </a:ext>
                </a:extLst>
              </a:tr>
              <a:tr h="663471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10312B"/>
                          </a:solidFill>
                        </a:rPr>
                        <a:t>Enero a diciembre 2021</a:t>
                      </a:r>
                      <a:endParaRPr lang="es-MX" dirty="0">
                        <a:solidFill>
                          <a:srgbClr val="103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10312B"/>
                          </a:solidFill>
                        </a:rPr>
                        <a:t>2023</a:t>
                      </a:r>
                      <a:endParaRPr lang="es-MX" dirty="0">
                        <a:solidFill>
                          <a:srgbClr val="103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7162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8938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C533FC6-4C04-4F81-ABE6-1381944EF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EE245FC5-DF75-4556-A161-171705C61C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1800" y="1646247"/>
            <a:ext cx="7150306" cy="1102519"/>
          </a:xfrm>
        </p:spPr>
        <p:txBody>
          <a:bodyPr>
            <a:noAutofit/>
          </a:bodyPr>
          <a:lstStyle/>
          <a:p>
            <a:r>
              <a:rPr lang="es-ES" sz="3600" dirty="0">
                <a:solidFill>
                  <a:srgbClr val="0070C0"/>
                </a:solidFill>
              </a:rPr>
              <a:t>Nacionales CONADE 2021</a:t>
            </a:r>
            <a:br>
              <a:rPr lang="es-ES" sz="3600" dirty="0">
                <a:solidFill>
                  <a:srgbClr val="0070C0"/>
                </a:solidFill>
              </a:rPr>
            </a:br>
            <a:r>
              <a:rPr lang="es-ES" sz="3600" b="0" dirty="0">
                <a:solidFill>
                  <a:srgbClr val="0070C0"/>
                </a:solidFill>
              </a:rPr>
              <a:t>Reunión del Pleno del SINADE</a:t>
            </a:r>
            <a:endParaRPr lang="es-ES" sz="2000" b="0" dirty="0">
              <a:solidFill>
                <a:srgbClr val="0070C0"/>
              </a:solidFill>
            </a:endParaRP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324FF2E9-936B-4619-BE36-596CA32802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1494" y="2819091"/>
            <a:ext cx="5920971" cy="482257"/>
          </a:xfrm>
        </p:spPr>
        <p:txBody>
          <a:bodyPr/>
          <a:lstStyle/>
          <a:p>
            <a:r>
              <a:rPr lang="es-ES" dirty="0"/>
              <a:t>Zihuatanejo, marzo 5 2021</a:t>
            </a:r>
          </a:p>
        </p:txBody>
      </p:sp>
      <p:pic>
        <p:nvPicPr>
          <p:cNvPr id="11" name="Imagen 10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640F50A5-F343-4C14-A989-17D0289EB2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942" t="3996" r="26706" b="3452"/>
          <a:stretch/>
        </p:blipFill>
        <p:spPr>
          <a:xfrm>
            <a:off x="9304892" y="3296723"/>
            <a:ext cx="2817151" cy="316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54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1E8DEAB-B329-4F33-B9EB-8DE739721E3A}"/>
              </a:ext>
            </a:extLst>
          </p:cNvPr>
          <p:cNvSpPr txBox="1"/>
          <p:nvPr/>
        </p:nvSpPr>
        <p:spPr>
          <a:xfrm>
            <a:off x="691947" y="774476"/>
            <a:ext cx="107755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>
                <a:latin typeface="Montserrat" panose="00000500000000000000" pitchFamily="2" charset="0"/>
              </a:rPr>
              <a:t>Ante la falta de entrenamiento y actividad física a nivel nacional en los meses anteriores y tomando en consideración que en varios estados se ha iniciado la apertura de centros deportivos.</a:t>
            </a:r>
          </a:p>
          <a:p>
            <a:pPr algn="just"/>
            <a:endParaRPr lang="es-ES" sz="2800" dirty="0">
              <a:latin typeface="Montserrat" panose="00000500000000000000" pitchFamily="2" charset="0"/>
            </a:endParaRPr>
          </a:p>
          <a:p>
            <a:pPr algn="just"/>
            <a:r>
              <a:rPr lang="es-ES" sz="2800" dirty="0">
                <a:latin typeface="Montserrat" panose="00000500000000000000" pitchFamily="2" charset="0"/>
              </a:rPr>
              <a:t>Es que surge la iniciativa de realizar los </a:t>
            </a:r>
            <a:r>
              <a:rPr lang="es-ES" sz="2800" b="1" dirty="0">
                <a:latin typeface="Montserrat" panose="00000500000000000000" pitchFamily="2" charset="0"/>
              </a:rPr>
              <a:t>Nacionales CONADE 2021, </a:t>
            </a:r>
            <a:r>
              <a:rPr lang="es-ES" sz="2800" dirty="0">
                <a:latin typeface="Montserrat" panose="00000500000000000000" pitchFamily="2" charset="0"/>
              </a:rPr>
              <a:t>para incentivar la reincorporación de los deportistas  a los procesos de preparación con miras al alto rendimiento.</a:t>
            </a:r>
          </a:p>
        </p:txBody>
      </p:sp>
    </p:spTree>
    <p:extLst>
      <p:ext uri="{BB962C8B-B14F-4D97-AF65-F5344CB8AC3E}">
        <p14:creationId xmlns:p14="http://schemas.microsoft.com/office/powerpoint/2010/main" val="584075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uadroTexto 28">
            <a:extLst>
              <a:ext uri="{FF2B5EF4-FFF2-40B4-BE49-F238E27FC236}">
                <a16:creationId xmlns:a16="http://schemas.microsoft.com/office/drawing/2014/main" id="{EC42DF69-30A0-4ADD-9D14-383D08E8A83B}"/>
              </a:ext>
            </a:extLst>
          </p:cNvPr>
          <p:cNvSpPr txBox="1"/>
          <p:nvPr/>
        </p:nvSpPr>
        <p:spPr>
          <a:xfrm>
            <a:off x="889023" y="588780"/>
            <a:ext cx="1033861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419" sz="2800" dirty="0">
                <a:latin typeface="Montserrat" panose="00000500000000000000" pitchFamily="2" charset="0"/>
              </a:rPr>
              <a:t>Se propiciará la reactivación económica a nivel nacional.</a:t>
            </a:r>
          </a:p>
          <a:p>
            <a:pPr algn="just"/>
            <a:endParaRPr lang="es-419" sz="2800" dirty="0">
              <a:latin typeface="Montserrat" panose="00000500000000000000" pitchFamily="2" charset="0"/>
            </a:endParaRPr>
          </a:p>
          <a:p>
            <a:pPr algn="just"/>
            <a:r>
              <a:rPr lang="es-419" sz="2800" dirty="0">
                <a:latin typeface="Montserrat" panose="00000500000000000000" pitchFamily="2" charset="0"/>
              </a:rPr>
              <a:t>Se favorecerá la captación de atletas que puedan llegar a conformar selecciones nacionales.</a:t>
            </a:r>
          </a:p>
          <a:p>
            <a:pPr algn="just"/>
            <a:endParaRPr lang="es-419" sz="2800" dirty="0">
              <a:latin typeface="Montserrat" panose="00000500000000000000" pitchFamily="2" charset="0"/>
            </a:endParaRPr>
          </a:p>
          <a:p>
            <a:pPr algn="just"/>
            <a:r>
              <a:rPr lang="es-419" sz="2800" dirty="0">
                <a:latin typeface="Montserrat" panose="00000500000000000000" pitchFamily="2" charset="0"/>
              </a:rPr>
              <a:t>Se busca mejorar el estado general de salud de la población participante.</a:t>
            </a:r>
          </a:p>
          <a:p>
            <a:pPr algn="just"/>
            <a:endParaRPr lang="es-419" sz="2800" dirty="0">
              <a:latin typeface="Montserrat" panose="00000500000000000000" pitchFamily="2" charset="0"/>
            </a:endParaRPr>
          </a:p>
          <a:p>
            <a:pPr algn="just"/>
            <a:r>
              <a:rPr lang="es-419" sz="2800" dirty="0">
                <a:latin typeface="Montserrat" panose="00000500000000000000" pitchFamily="2" charset="0"/>
              </a:rPr>
              <a:t>Se impulsa la apertura de instalaciones deportivas bajo las normas sanitarias establecidas por la autoridad de Salud.</a:t>
            </a:r>
          </a:p>
        </p:txBody>
      </p:sp>
    </p:spTree>
    <p:extLst>
      <p:ext uri="{BB962C8B-B14F-4D97-AF65-F5344CB8AC3E}">
        <p14:creationId xmlns:p14="http://schemas.microsoft.com/office/powerpoint/2010/main" val="2931916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>
            <a:extLst>
              <a:ext uri="{FF2B5EF4-FFF2-40B4-BE49-F238E27FC236}">
                <a16:creationId xmlns:a16="http://schemas.microsoft.com/office/drawing/2014/main" id="{F0D77845-EDFB-4338-A1DA-99C2F4E8615D}"/>
              </a:ext>
            </a:extLst>
          </p:cNvPr>
          <p:cNvSpPr txBox="1"/>
          <p:nvPr/>
        </p:nvSpPr>
        <p:spPr>
          <a:xfrm>
            <a:off x="329784" y="167927"/>
            <a:ext cx="11512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atin typeface="Montserrat ExtraBold" panose="00000900000000000000" pitchFamily="2" charset="0"/>
              </a:rPr>
              <a:t>Estrategias Generales</a:t>
            </a:r>
            <a:endParaRPr lang="es-MX" sz="2800" dirty="0">
              <a:latin typeface="Montserrat ExtraBold" panose="00000900000000000000" pitchFamily="2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EC42DF69-30A0-4ADD-9D14-383D08E8A83B}"/>
              </a:ext>
            </a:extLst>
          </p:cNvPr>
          <p:cNvSpPr txBox="1"/>
          <p:nvPr/>
        </p:nvSpPr>
        <p:spPr>
          <a:xfrm>
            <a:off x="1248782" y="2042823"/>
            <a:ext cx="971589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latin typeface="Montserrat SemiBold" panose="00000700000000000000" pitchFamily="2" charset="0"/>
              </a:rPr>
              <a:t>Disminución de clasificados en deportes individuales</a:t>
            </a:r>
            <a:endParaRPr lang="es-ES" sz="2000" dirty="0">
              <a:latin typeface="Montserrat SemiBold" panose="00000700000000000000" pitchFamily="2" charset="0"/>
            </a:endParaRPr>
          </a:p>
          <a:p>
            <a:pPr algn="just"/>
            <a:endParaRPr lang="es-ES" sz="2000" dirty="0">
              <a:latin typeface="Montserrat SemiBold" panose="00000700000000000000" pitchFamily="2" charset="0"/>
            </a:endParaRPr>
          </a:p>
          <a:p>
            <a:pPr algn="just"/>
            <a:r>
              <a:rPr lang="es-ES" sz="2400" dirty="0">
                <a:latin typeface="Montserrat SemiBold" panose="00000700000000000000" pitchFamily="2" charset="0"/>
              </a:rPr>
              <a:t>Modalidades híbridas de competencia (presencial y virtual)</a:t>
            </a:r>
          </a:p>
          <a:p>
            <a:pPr algn="just"/>
            <a:endParaRPr lang="es-ES" sz="2400" dirty="0">
              <a:latin typeface="Montserrat SemiBold" panose="00000700000000000000" pitchFamily="2" charset="0"/>
            </a:endParaRPr>
          </a:p>
          <a:p>
            <a:pPr algn="just"/>
            <a:r>
              <a:rPr lang="es-ES" sz="2400" dirty="0">
                <a:latin typeface="Montserrat SemiBold" panose="00000700000000000000" pitchFamily="2" charset="0"/>
              </a:rPr>
              <a:t>Aplicación de protocolos sanitarios</a:t>
            </a:r>
          </a:p>
        </p:txBody>
      </p:sp>
    </p:spTree>
    <p:extLst>
      <p:ext uri="{BB962C8B-B14F-4D97-AF65-F5344CB8AC3E}">
        <p14:creationId xmlns:p14="http://schemas.microsoft.com/office/powerpoint/2010/main" val="1038744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>
            <a:extLst>
              <a:ext uri="{FF2B5EF4-FFF2-40B4-BE49-F238E27FC236}">
                <a16:creationId xmlns:a16="http://schemas.microsoft.com/office/drawing/2014/main" id="{F0D77845-EDFB-4338-A1DA-99C2F4E8615D}"/>
              </a:ext>
            </a:extLst>
          </p:cNvPr>
          <p:cNvSpPr txBox="1"/>
          <p:nvPr/>
        </p:nvSpPr>
        <p:spPr>
          <a:xfrm>
            <a:off x="329784" y="167927"/>
            <a:ext cx="11512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atin typeface="Montserrat ExtraBold" panose="00000900000000000000" pitchFamily="2" charset="0"/>
              </a:rPr>
              <a:t>Estrategias Generales</a:t>
            </a:r>
            <a:endParaRPr lang="es-MX" sz="2800" dirty="0">
              <a:latin typeface="Montserrat ExtraBold" panose="00000900000000000000" pitchFamily="2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EC42DF69-30A0-4ADD-9D14-383D08E8A83B}"/>
              </a:ext>
            </a:extLst>
          </p:cNvPr>
          <p:cNvSpPr txBox="1"/>
          <p:nvPr/>
        </p:nvSpPr>
        <p:spPr>
          <a:xfrm>
            <a:off x="1248782" y="1638090"/>
            <a:ext cx="97158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solidFill>
                  <a:srgbClr val="10312B"/>
                </a:solidFill>
                <a:latin typeface="Montserrat SemiBold" panose="00000700000000000000" pitchFamily="2" charset="0"/>
              </a:rPr>
              <a:t>Modificación de calendario 2021</a:t>
            </a:r>
          </a:p>
          <a:p>
            <a:pPr algn="just"/>
            <a:endParaRPr lang="es-ES" sz="2400" dirty="0">
              <a:solidFill>
                <a:srgbClr val="10312B"/>
              </a:solidFill>
              <a:latin typeface="Montserrat SemiBold" panose="00000700000000000000" pitchFamily="2" charset="0"/>
            </a:endParaRPr>
          </a:p>
          <a:p>
            <a:pPr algn="just"/>
            <a:r>
              <a:rPr lang="es-ES" sz="2400" dirty="0">
                <a:solidFill>
                  <a:srgbClr val="10312B"/>
                </a:solidFill>
                <a:latin typeface="Montserrat SemiBold" panose="00000700000000000000" pitchFamily="2" charset="0"/>
              </a:rPr>
              <a:t>Simplificación de procesos de clasificación</a:t>
            </a:r>
          </a:p>
          <a:p>
            <a:pPr algn="just"/>
            <a:endParaRPr lang="es-ES" sz="2400" dirty="0">
              <a:solidFill>
                <a:srgbClr val="10312B"/>
              </a:solidFill>
              <a:latin typeface="Montserrat SemiBold" panose="00000700000000000000" pitchFamily="2" charset="0"/>
            </a:endParaRPr>
          </a:p>
          <a:p>
            <a:pPr algn="just"/>
            <a:r>
              <a:rPr lang="es-ES" sz="2400" dirty="0">
                <a:solidFill>
                  <a:srgbClr val="10312B"/>
                </a:solidFill>
                <a:latin typeface="Montserrat SemiBold" panose="00000700000000000000" pitchFamily="2" charset="0"/>
              </a:rPr>
              <a:t>Análisis por deporte con la finalidad de convocar a un número menor de participantes.</a:t>
            </a:r>
          </a:p>
        </p:txBody>
      </p:sp>
    </p:spTree>
    <p:extLst>
      <p:ext uri="{BB962C8B-B14F-4D97-AF65-F5344CB8AC3E}">
        <p14:creationId xmlns:p14="http://schemas.microsoft.com/office/powerpoint/2010/main" val="2686686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>
            <a:extLst>
              <a:ext uri="{FF2B5EF4-FFF2-40B4-BE49-F238E27FC236}">
                <a16:creationId xmlns:a16="http://schemas.microsoft.com/office/drawing/2014/main" id="{F0D77845-EDFB-4338-A1DA-99C2F4E8615D}"/>
              </a:ext>
            </a:extLst>
          </p:cNvPr>
          <p:cNvSpPr txBox="1"/>
          <p:nvPr/>
        </p:nvSpPr>
        <p:spPr>
          <a:xfrm>
            <a:off x="329784" y="167927"/>
            <a:ext cx="115124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atin typeface="Montserrat ExtraBold" panose="00000900000000000000" pitchFamily="2" charset="0"/>
              </a:rPr>
              <a:t>Acuerdos </a:t>
            </a:r>
          </a:p>
          <a:p>
            <a:pPr algn="ctr"/>
            <a:r>
              <a:rPr lang="es-ES" sz="2800" dirty="0">
                <a:latin typeface="Montserrat ExtraBold" panose="00000900000000000000" pitchFamily="2" charset="0"/>
              </a:rPr>
              <a:t>Mesa de Trabajo Consejo Directivo</a:t>
            </a:r>
            <a:endParaRPr lang="es-MX" sz="2800" dirty="0">
              <a:latin typeface="Montserrat ExtraBold" panose="00000900000000000000" pitchFamily="2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EC42DF69-30A0-4ADD-9D14-383D08E8A83B}"/>
              </a:ext>
            </a:extLst>
          </p:cNvPr>
          <p:cNvSpPr txBox="1"/>
          <p:nvPr/>
        </p:nvSpPr>
        <p:spPr>
          <a:xfrm>
            <a:off x="809468" y="1443220"/>
            <a:ext cx="106580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solidFill>
                  <a:srgbClr val="10312B"/>
                </a:solidFill>
                <a:latin typeface="Montserrat SemiBold" panose="00000700000000000000" pitchFamily="2" charset="0"/>
              </a:rPr>
              <a:t>Se convoca a los Deportes de conjunto, conforme a las necesidades nacionales de desarrollo, en cuanto a categorías y equipos clasificados</a:t>
            </a:r>
          </a:p>
          <a:p>
            <a:pPr algn="just"/>
            <a:endParaRPr lang="es-ES" sz="2400" dirty="0">
              <a:solidFill>
                <a:srgbClr val="10312B"/>
              </a:solidFill>
              <a:latin typeface="Montserrat SemiBold" panose="00000700000000000000" pitchFamily="2" charset="0"/>
            </a:endParaRPr>
          </a:p>
          <a:p>
            <a:pPr algn="just"/>
            <a:r>
              <a:rPr lang="es-ES" sz="2400" dirty="0">
                <a:solidFill>
                  <a:srgbClr val="10312B"/>
                </a:solidFill>
                <a:latin typeface="Montserrat SemiBold" panose="00000700000000000000" pitchFamily="2" charset="0"/>
              </a:rPr>
              <a:t>Se calendariza el evento para Junio-Julio.</a:t>
            </a:r>
          </a:p>
          <a:p>
            <a:pPr algn="just"/>
            <a:endParaRPr lang="es-ES" sz="2400" dirty="0">
              <a:solidFill>
                <a:srgbClr val="10312B"/>
              </a:solidFill>
              <a:latin typeface="Montserrat SemiBold" panose="00000700000000000000" pitchFamily="2" charset="0"/>
            </a:endParaRPr>
          </a:p>
          <a:p>
            <a:pPr algn="just"/>
            <a:r>
              <a:rPr lang="es-ES" sz="2400" dirty="0">
                <a:solidFill>
                  <a:srgbClr val="10312B"/>
                </a:solidFill>
                <a:latin typeface="Montserrat SemiBold" panose="00000700000000000000" pitchFamily="2" charset="0"/>
              </a:rPr>
              <a:t>Los protocolos sanitarios, deberán ser avalados por la Secretaría de Salud Estatal.</a:t>
            </a:r>
          </a:p>
        </p:txBody>
      </p:sp>
    </p:spTree>
    <p:extLst>
      <p:ext uri="{BB962C8B-B14F-4D97-AF65-F5344CB8AC3E}">
        <p14:creationId xmlns:p14="http://schemas.microsoft.com/office/powerpoint/2010/main" val="2171651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>
            <a:extLst>
              <a:ext uri="{FF2B5EF4-FFF2-40B4-BE49-F238E27FC236}">
                <a16:creationId xmlns:a16="http://schemas.microsoft.com/office/drawing/2014/main" id="{F0D77845-EDFB-4338-A1DA-99C2F4E8615D}"/>
              </a:ext>
            </a:extLst>
          </p:cNvPr>
          <p:cNvSpPr txBox="1"/>
          <p:nvPr/>
        </p:nvSpPr>
        <p:spPr>
          <a:xfrm>
            <a:off x="329784" y="98077"/>
            <a:ext cx="11512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atin typeface="Montserrat ExtraBold" panose="00000900000000000000" pitchFamily="2" charset="0"/>
              </a:rPr>
              <a:t>Disciplinas </a:t>
            </a:r>
            <a:endParaRPr lang="es-MX" sz="2800" dirty="0">
              <a:latin typeface="Montserrat ExtraBold" panose="00000900000000000000" pitchFamily="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88BCE8E-0101-4426-964E-1B4218D8F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85" y="456197"/>
            <a:ext cx="882820" cy="88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800B331-47AB-4834-9968-E268CEFDC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476" y="468898"/>
            <a:ext cx="882820" cy="88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9DE93FB-0E33-41FD-82C1-A5589BD0A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567" y="471355"/>
            <a:ext cx="882820" cy="88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94052FDA-9B5B-4BD9-9634-D420CFF5C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340" y="477705"/>
            <a:ext cx="853538" cy="85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4A51AEE2-0BA6-4306-9136-F4B5E63BC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831" y="471356"/>
            <a:ext cx="859887" cy="85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18BA80FB-E4CB-491E-9D46-96C079AD8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489" y="475246"/>
            <a:ext cx="876471" cy="87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296BB566-D74A-4506-8BD1-DAFDAAA1A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331" y="466313"/>
            <a:ext cx="853653" cy="85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7219BD36-554E-471F-B2C1-384EDF0FC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083" y="476840"/>
            <a:ext cx="874877" cy="87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A119CF21-7FA0-4D9D-B235-6865BFE694C3}"/>
              </a:ext>
            </a:extLst>
          </p:cNvPr>
          <p:cNvSpPr txBox="1"/>
          <p:nvPr/>
        </p:nvSpPr>
        <p:spPr>
          <a:xfrm>
            <a:off x="166043" y="1299664"/>
            <a:ext cx="17844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s-MX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Aguas Abiertas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450390C-8E06-48F5-9FFF-62EB6924066B}"/>
              </a:ext>
            </a:extLst>
          </p:cNvPr>
          <p:cNvSpPr txBox="1"/>
          <p:nvPr/>
        </p:nvSpPr>
        <p:spPr>
          <a:xfrm>
            <a:off x="2064610" y="1318451"/>
            <a:ext cx="9611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Ajedrez</a:t>
            </a:r>
            <a:endParaRPr lang="es-MX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1AC68C9-5CCF-4821-AACA-4835DC604F65}"/>
              </a:ext>
            </a:extLst>
          </p:cNvPr>
          <p:cNvSpPr txBox="1"/>
          <p:nvPr/>
        </p:nvSpPr>
        <p:spPr>
          <a:xfrm>
            <a:off x="3408604" y="1302648"/>
            <a:ext cx="1121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Atletismo</a:t>
            </a:r>
            <a:endParaRPr lang="es-MX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72A644DC-076F-498D-9321-0DBBE5312EF9}"/>
              </a:ext>
            </a:extLst>
          </p:cNvPr>
          <p:cNvSpPr txBox="1"/>
          <p:nvPr/>
        </p:nvSpPr>
        <p:spPr>
          <a:xfrm>
            <a:off x="4752294" y="1302813"/>
            <a:ext cx="12556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s-MX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Bádminton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B1223B72-7EBC-4D73-BBFF-906754F0FA5F}"/>
              </a:ext>
            </a:extLst>
          </p:cNvPr>
          <p:cNvSpPr txBox="1"/>
          <p:nvPr/>
        </p:nvSpPr>
        <p:spPr>
          <a:xfrm>
            <a:off x="6220291" y="1302821"/>
            <a:ext cx="12433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s-MX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Basquetbol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627E5109-7830-46B1-8395-FF1DF9C88F79}"/>
              </a:ext>
            </a:extLst>
          </p:cNvPr>
          <p:cNvSpPr txBox="1"/>
          <p:nvPr/>
        </p:nvSpPr>
        <p:spPr>
          <a:xfrm>
            <a:off x="7393688" y="1316860"/>
            <a:ext cx="17247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s-MX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Basquetbol 3X3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6FC19F1B-1FDA-46F8-BC01-28585295FC8C}"/>
              </a:ext>
            </a:extLst>
          </p:cNvPr>
          <p:cNvSpPr txBox="1"/>
          <p:nvPr/>
        </p:nvSpPr>
        <p:spPr>
          <a:xfrm>
            <a:off x="9201612" y="1287345"/>
            <a:ext cx="9855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s-MX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Beisbol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42E5E955-1A53-4554-B5B1-A32E33FF8255}"/>
              </a:ext>
            </a:extLst>
          </p:cNvPr>
          <p:cNvSpPr txBox="1"/>
          <p:nvPr/>
        </p:nvSpPr>
        <p:spPr>
          <a:xfrm>
            <a:off x="10716842" y="1273306"/>
            <a:ext cx="874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s-MX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Boliche</a:t>
            </a:r>
          </a:p>
        </p:txBody>
      </p:sp>
      <p:pic>
        <p:nvPicPr>
          <p:cNvPr id="1042" name="Picture 18">
            <a:extLst>
              <a:ext uri="{FF2B5EF4-FFF2-40B4-BE49-F238E27FC236}">
                <a16:creationId xmlns:a16="http://schemas.microsoft.com/office/drawing/2014/main" id="{258E7AA5-8CFB-4FE5-B7EC-C8B7435A1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74" y="2274122"/>
            <a:ext cx="869128" cy="86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88A9492D-1FA6-4883-98C6-6EF87D62E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992" y="2256846"/>
            <a:ext cx="886404" cy="88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A3C5012A-9F08-427F-A7E7-049713EFC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230" y="2260076"/>
            <a:ext cx="892700" cy="89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id="{4A891A79-77F1-4F03-B1CD-6CC0C4507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158" y="2260076"/>
            <a:ext cx="869722" cy="86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>
            <a:extLst>
              <a:ext uri="{FF2B5EF4-FFF2-40B4-BE49-F238E27FC236}">
                <a16:creationId xmlns:a16="http://schemas.microsoft.com/office/drawing/2014/main" id="{7E336967-EA2F-4B10-B117-1B307355E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998" y="2260077"/>
            <a:ext cx="892700" cy="89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>
            <a:extLst>
              <a:ext uri="{FF2B5EF4-FFF2-40B4-BE49-F238E27FC236}">
                <a16:creationId xmlns:a16="http://schemas.microsoft.com/office/drawing/2014/main" id="{5CFD6C12-4C52-42A4-81B2-57D9AA87E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091" y="2271981"/>
            <a:ext cx="869722" cy="86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>
            <a:extLst>
              <a:ext uri="{FF2B5EF4-FFF2-40B4-BE49-F238E27FC236}">
                <a16:creationId xmlns:a16="http://schemas.microsoft.com/office/drawing/2014/main" id="{B3C28CDD-A3B6-4684-B153-FEDBBC174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373" y="2272074"/>
            <a:ext cx="880702" cy="8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>
            <a:extLst>
              <a:ext uri="{FF2B5EF4-FFF2-40B4-BE49-F238E27FC236}">
                <a16:creationId xmlns:a16="http://schemas.microsoft.com/office/drawing/2014/main" id="{7A27166C-69FC-420D-A149-9923058C7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213" y="2270173"/>
            <a:ext cx="884190" cy="88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id="{A8238D0D-970F-4074-93B2-B849CE4EC95B}"/>
              </a:ext>
            </a:extLst>
          </p:cNvPr>
          <p:cNvSpPr txBox="1"/>
          <p:nvPr/>
        </p:nvSpPr>
        <p:spPr>
          <a:xfrm>
            <a:off x="606775" y="3163390"/>
            <a:ext cx="824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s-MX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Boxeo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F65BCBF6-0B71-4D37-94A5-AE851EBD46E5}"/>
              </a:ext>
            </a:extLst>
          </p:cNvPr>
          <p:cNvSpPr txBox="1"/>
          <p:nvPr/>
        </p:nvSpPr>
        <p:spPr>
          <a:xfrm>
            <a:off x="1952975" y="3171331"/>
            <a:ext cx="10696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s-MX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Canotaje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7F306043-5839-456B-A04C-750092AA78B4}"/>
              </a:ext>
            </a:extLst>
          </p:cNvPr>
          <p:cNvSpPr txBox="1"/>
          <p:nvPr/>
        </p:nvSpPr>
        <p:spPr>
          <a:xfrm>
            <a:off x="3426175" y="3168153"/>
            <a:ext cx="105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s-MX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Ciclismo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11F2DE7A-2961-486F-8E82-F382F6EC1AEB}"/>
              </a:ext>
            </a:extLst>
          </p:cNvPr>
          <p:cNvSpPr txBox="1"/>
          <p:nvPr/>
        </p:nvSpPr>
        <p:spPr>
          <a:xfrm>
            <a:off x="4823175" y="3174505"/>
            <a:ext cx="11328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s-MX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Clavados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38C3432A-5D50-4E99-8075-53369824E6CF}"/>
              </a:ext>
            </a:extLst>
          </p:cNvPr>
          <p:cNvSpPr txBox="1"/>
          <p:nvPr/>
        </p:nvSpPr>
        <p:spPr>
          <a:xfrm>
            <a:off x="6283675" y="3168157"/>
            <a:ext cx="1041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s-MX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Esgrima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59E92BEE-CEA8-4CA4-9408-F0443C2169F9}"/>
              </a:ext>
            </a:extLst>
          </p:cNvPr>
          <p:cNvSpPr txBox="1"/>
          <p:nvPr/>
        </p:nvSpPr>
        <p:spPr>
          <a:xfrm>
            <a:off x="7782275" y="3171333"/>
            <a:ext cx="969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s-MX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Frontón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2CD369B5-7707-4B60-9D6F-56A06FB2E5A4}"/>
              </a:ext>
            </a:extLst>
          </p:cNvPr>
          <p:cNvSpPr txBox="1"/>
          <p:nvPr/>
        </p:nvSpPr>
        <p:spPr>
          <a:xfrm>
            <a:off x="9268175" y="3171330"/>
            <a:ext cx="891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s-MX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Futbol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E8C7E1AD-9295-4CD1-9800-8B148D62D327}"/>
              </a:ext>
            </a:extLst>
          </p:cNvPr>
          <p:cNvSpPr txBox="1"/>
          <p:nvPr/>
        </p:nvSpPr>
        <p:spPr>
          <a:xfrm>
            <a:off x="10398475" y="3171331"/>
            <a:ext cx="15268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s-MX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Gim</a:t>
            </a:r>
            <a:r>
              <a:rPr lang="es-MX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Artística</a:t>
            </a:r>
          </a:p>
        </p:txBody>
      </p:sp>
      <p:pic>
        <p:nvPicPr>
          <p:cNvPr id="1058" name="Picture 34">
            <a:extLst>
              <a:ext uri="{FF2B5EF4-FFF2-40B4-BE49-F238E27FC236}">
                <a16:creationId xmlns:a16="http://schemas.microsoft.com/office/drawing/2014/main" id="{E1363644-0D85-4231-94BF-A2FA810C9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99" y="4152402"/>
            <a:ext cx="868525" cy="86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>
            <a:extLst>
              <a:ext uri="{FF2B5EF4-FFF2-40B4-BE49-F238E27FC236}">
                <a16:creationId xmlns:a16="http://schemas.microsoft.com/office/drawing/2014/main" id="{CCDCB8B6-BAE2-4078-949F-B27C56FA1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193" y="4155500"/>
            <a:ext cx="863677" cy="86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>
            <a:extLst>
              <a:ext uri="{FF2B5EF4-FFF2-40B4-BE49-F238E27FC236}">
                <a16:creationId xmlns:a16="http://schemas.microsoft.com/office/drawing/2014/main" id="{32328FDE-A2F4-4B14-93A4-AA247F765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621" y="4160387"/>
            <a:ext cx="872445" cy="87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>
            <a:extLst>
              <a:ext uri="{FF2B5EF4-FFF2-40B4-BE49-F238E27FC236}">
                <a16:creationId xmlns:a16="http://schemas.microsoft.com/office/drawing/2014/main" id="{9CA8EDCE-9B84-4421-A268-CD64AA346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230" y="4147468"/>
            <a:ext cx="863677" cy="86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>
            <a:extLst>
              <a:ext uri="{FF2B5EF4-FFF2-40B4-BE49-F238E27FC236}">
                <a16:creationId xmlns:a16="http://schemas.microsoft.com/office/drawing/2014/main" id="{07603894-2BD4-413A-B5A8-E6B8E59CD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720" y="4150021"/>
            <a:ext cx="880430" cy="88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>
            <a:extLst>
              <a:ext uri="{FF2B5EF4-FFF2-40B4-BE49-F238E27FC236}">
                <a16:creationId xmlns:a16="http://schemas.microsoft.com/office/drawing/2014/main" id="{AFDE233E-C99E-4ECC-B83F-07E9EC18B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070" y="4159060"/>
            <a:ext cx="873772" cy="87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>
            <a:extLst>
              <a:ext uri="{FF2B5EF4-FFF2-40B4-BE49-F238E27FC236}">
                <a16:creationId xmlns:a16="http://schemas.microsoft.com/office/drawing/2014/main" id="{F0A8DB61-6B0D-4583-AB3A-5EEC15136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042" y="4153652"/>
            <a:ext cx="883271" cy="88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>
            <a:extLst>
              <a:ext uri="{FF2B5EF4-FFF2-40B4-BE49-F238E27FC236}">
                <a16:creationId xmlns:a16="http://schemas.microsoft.com/office/drawing/2014/main" id="{8873D0A8-1D01-4F15-AF8A-EB07B7FC1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933" y="4153818"/>
            <a:ext cx="869722" cy="86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CuadroTexto 57">
            <a:extLst>
              <a:ext uri="{FF2B5EF4-FFF2-40B4-BE49-F238E27FC236}">
                <a16:creationId xmlns:a16="http://schemas.microsoft.com/office/drawing/2014/main" id="{5564E888-D78C-450C-8866-2B21AD50BD24}"/>
              </a:ext>
            </a:extLst>
          </p:cNvPr>
          <p:cNvSpPr txBox="1"/>
          <p:nvPr/>
        </p:nvSpPr>
        <p:spPr>
          <a:xfrm>
            <a:off x="373407" y="4973138"/>
            <a:ext cx="1382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s-MX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Gim</a:t>
            </a:r>
            <a:r>
              <a:rPr lang="es-MX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Rítmica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F93399F1-9E44-4397-8914-2E0AD2EFFA32}"/>
              </a:ext>
            </a:extLst>
          </p:cNvPr>
          <p:cNvSpPr txBox="1"/>
          <p:nvPr/>
        </p:nvSpPr>
        <p:spPr>
          <a:xfrm>
            <a:off x="1671978" y="4976316"/>
            <a:ext cx="16427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s-MX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Gim</a:t>
            </a:r>
            <a:r>
              <a:rPr lang="es-MX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Trampolín 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CD17B7DC-A577-474A-B88E-9A36473E5148}"/>
              </a:ext>
            </a:extLst>
          </p:cNvPr>
          <p:cNvSpPr txBox="1"/>
          <p:nvPr/>
        </p:nvSpPr>
        <p:spPr>
          <a:xfrm>
            <a:off x="3435700" y="4987427"/>
            <a:ext cx="105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s-MX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Handball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04468EA6-9C88-498D-8155-216E4371B6FC}"/>
              </a:ext>
            </a:extLst>
          </p:cNvPr>
          <p:cNvSpPr txBox="1"/>
          <p:nvPr/>
        </p:nvSpPr>
        <p:spPr>
          <a:xfrm>
            <a:off x="4642197" y="4950912"/>
            <a:ext cx="14700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s-MX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Hockey Pasto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CE96C38B-0DA9-40E0-A179-BFA25AFDA56E}"/>
              </a:ext>
            </a:extLst>
          </p:cNvPr>
          <p:cNvSpPr txBox="1"/>
          <p:nvPr/>
        </p:nvSpPr>
        <p:spPr>
          <a:xfrm>
            <a:off x="6302726" y="4963616"/>
            <a:ext cx="1041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s-MX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Judo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F4CAC2C9-020A-4EB6-8EC2-C23D93500D58}"/>
              </a:ext>
            </a:extLst>
          </p:cNvPr>
          <p:cNvSpPr txBox="1"/>
          <p:nvPr/>
        </p:nvSpPr>
        <p:spPr>
          <a:xfrm>
            <a:off x="7777511" y="4971557"/>
            <a:ext cx="969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s-MX" dirty="0">
                <a:solidFill>
                  <a:srgbClr val="000000"/>
                </a:solidFill>
                <a:latin typeface="Calibri" panose="020F0502020204030204" pitchFamily="34" charset="0"/>
              </a:rPr>
              <a:t>Karate</a:t>
            </a:r>
            <a:endParaRPr lang="es-MX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0DF76190-3A02-4A31-AE42-71075EABE067}"/>
              </a:ext>
            </a:extLst>
          </p:cNvPr>
          <p:cNvSpPr txBox="1"/>
          <p:nvPr/>
        </p:nvSpPr>
        <p:spPr>
          <a:xfrm>
            <a:off x="9253885" y="4962031"/>
            <a:ext cx="891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s-MX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Luchas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54C6196B-356D-40EA-BD18-B8D2DCD6096E}"/>
              </a:ext>
            </a:extLst>
          </p:cNvPr>
          <p:cNvSpPr txBox="1"/>
          <p:nvPr/>
        </p:nvSpPr>
        <p:spPr>
          <a:xfrm>
            <a:off x="10408000" y="4938216"/>
            <a:ext cx="15268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s-MX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Natación</a:t>
            </a:r>
          </a:p>
        </p:txBody>
      </p:sp>
    </p:spTree>
    <p:extLst>
      <p:ext uri="{BB962C8B-B14F-4D97-AF65-F5344CB8AC3E}">
        <p14:creationId xmlns:p14="http://schemas.microsoft.com/office/powerpoint/2010/main" val="2591869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>
            <a:extLst>
              <a:ext uri="{FF2B5EF4-FFF2-40B4-BE49-F238E27FC236}">
                <a16:creationId xmlns:a16="http://schemas.microsoft.com/office/drawing/2014/main" id="{F0D77845-EDFB-4338-A1DA-99C2F4E8615D}"/>
              </a:ext>
            </a:extLst>
          </p:cNvPr>
          <p:cNvSpPr txBox="1"/>
          <p:nvPr/>
        </p:nvSpPr>
        <p:spPr>
          <a:xfrm>
            <a:off x="329784" y="98077"/>
            <a:ext cx="11512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atin typeface="Montserrat ExtraBold" panose="00000900000000000000" pitchFamily="2" charset="0"/>
              </a:rPr>
              <a:t>Disciplinas</a:t>
            </a:r>
            <a:endParaRPr lang="es-MX" sz="2800" dirty="0">
              <a:latin typeface="Montserrat ExtraBold" panose="00000900000000000000" pitchFamily="2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119CF21-7FA0-4D9D-B235-6865BFE694C3}"/>
              </a:ext>
            </a:extLst>
          </p:cNvPr>
          <p:cNvSpPr txBox="1"/>
          <p:nvPr/>
        </p:nvSpPr>
        <p:spPr>
          <a:xfrm>
            <a:off x="166043" y="1299664"/>
            <a:ext cx="17844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s-MX" dirty="0" err="1">
                <a:solidFill>
                  <a:srgbClr val="000000"/>
                </a:solidFill>
                <a:latin typeface="Calibri" panose="020F0502020204030204" pitchFamily="34" charset="0"/>
              </a:rPr>
              <a:t>Nat</a:t>
            </a:r>
            <a:r>
              <a:rPr lang="es-MX" dirty="0">
                <a:solidFill>
                  <a:srgbClr val="000000"/>
                </a:solidFill>
                <a:latin typeface="Calibri" panose="020F0502020204030204" pitchFamily="34" charset="0"/>
              </a:rPr>
              <a:t>. Artística</a:t>
            </a:r>
            <a:endParaRPr lang="es-MX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450390C-8E06-48F5-9FFF-62EB6924066B}"/>
              </a:ext>
            </a:extLst>
          </p:cNvPr>
          <p:cNvSpPr txBox="1"/>
          <p:nvPr/>
        </p:nvSpPr>
        <p:spPr>
          <a:xfrm>
            <a:off x="1716267" y="1318451"/>
            <a:ext cx="15762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Patines sobre Ruedas</a:t>
            </a:r>
            <a:endParaRPr lang="es-MX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1AC68C9-5CCF-4821-AACA-4835DC604F65}"/>
              </a:ext>
            </a:extLst>
          </p:cNvPr>
          <p:cNvSpPr txBox="1"/>
          <p:nvPr/>
        </p:nvSpPr>
        <p:spPr>
          <a:xfrm>
            <a:off x="3379576" y="1302648"/>
            <a:ext cx="1121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Pentatlón Moderno</a:t>
            </a:r>
            <a:endParaRPr lang="es-MX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72A644DC-076F-498D-9321-0DBBE5312EF9}"/>
              </a:ext>
            </a:extLst>
          </p:cNvPr>
          <p:cNvSpPr txBox="1"/>
          <p:nvPr/>
        </p:nvSpPr>
        <p:spPr>
          <a:xfrm>
            <a:off x="4752294" y="1302813"/>
            <a:ext cx="12556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s-MX" dirty="0">
                <a:solidFill>
                  <a:srgbClr val="000000"/>
                </a:solidFill>
                <a:latin typeface="Calibri" panose="020F0502020204030204" pitchFamily="34" charset="0"/>
              </a:rPr>
              <a:t>Lev. Pesas</a:t>
            </a:r>
            <a:endParaRPr lang="es-MX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B1223B72-7EBC-4D73-BBFF-906754F0FA5F}"/>
              </a:ext>
            </a:extLst>
          </p:cNvPr>
          <p:cNvSpPr txBox="1"/>
          <p:nvPr/>
        </p:nvSpPr>
        <p:spPr>
          <a:xfrm>
            <a:off x="6191263" y="1302821"/>
            <a:ext cx="12433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s-MX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Polo Acuático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627E5109-7830-46B1-8395-FF1DF9C88F79}"/>
              </a:ext>
            </a:extLst>
          </p:cNvPr>
          <p:cNvSpPr txBox="1"/>
          <p:nvPr/>
        </p:nvSpPr>
        <p:spPr>
          <a:xfrm>
            <a:off x="7422716" y="1316860"/>
            <a:ext cx="17247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s-MX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Raquetbol</a:t>
            </a:r>
            <a:endParaRPr lang="es-MX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6FC19F1B-1FDA-46F8-BC01-28585295FC8C}"/>
              </a:ext>
            </a:extLst>
          </p:cNvPr>
          <p:cNvSpPr txBox="1"/>
          <p:nvPr/>
        </p:nvSpPr>
        <p:spPr>
          <a:xfrm>
            <a:off x="9216126" y="1287345"/>
            <a:ext cx="9855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s-MX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Remo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42E5E955-1A53-4554-B5B1-A32E33FF8255}"/>
              </a:ext>
            </a:extLst>
          </p:cNvPr>
          <p:cNvSpPr txBox="1"/>
          <p:nvPr/>
        </p:nvSpPr>
        <p:spPr>
          <a:xfrm>
            <a:off x="10716842" y="1273306"/>
            <a:ext cx="874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s-MX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Rugby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A8238D0D-970F-4074-93B2-B849CE4EC95B}"/>
              </a:ext>
            </a:extLst>
          </p:cNvPr>
          <p:cNvSpPr txBox="1"/>
          <p:nvPr/>
        </p:nvSpPr>
        <p:spPr>
          <a:xfrm>
            <a:off x="599154" y="3163390"/>
            <a:ext cx="9203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s-MX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Softbol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F65BCBF6-0B71-4D37-94A5-AE851EBD46E5}"/>
              </a:ext>
            </a:extLst>
          </p:cNvPr>
          <p:cNvSpPr txBox="1"/>
          <p:nvPr/>
        </p:nvSpPr>
        <p:spPr>
          <a:xfrm>
            <a:off x="1952975" y="3171331"/>
            <a:ext cx="10696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s-MX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Squash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7F306043-5839-456B-A04C-750092AA78B4}"/>
              </a:ext>
            </a:extLst>
          </p:cNvPr>
          <p:cNvSpPr txBox="1"/>
          <p:nvPr/>
        </p:nvSpPr>
        <p:spPr>
          <a:xfrm>
            <a:off x="3426175" y="3168153"/>
            <a:ext cx="105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s-MX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Surfing</a:t>
            </a:r>
            <a:endParaRPr lang="es-MX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11F2DE7A-2961-486F-8E82-F382F6EC1AEB}"/>
              </a:ext>
            </a:extLst>
          </p:cNvPr>
          <p:cNvSpPr txBox="1"/>
          <p:nvPr/>
        </p:nvSpPr>
        <p:spPr>
          <a:xfrm>
            <a:off x="4746975" y="3174505"/>
            <a:ext cx="12728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T</a:t>
            </a:r>
            <a:r>
              <a:rPr lang="es-MX" dirty="0" err="1">
                <a:solidFill>
                  <a:srgbClr val="000000"/>
                </a:solidFill>
                <a:latin typeface="Calibri" panose="020F0502020204030204" pitchFamily="34" charset="0"/>
              </a:rPr>
              <a:t>aekwondo</a:t>
            </a:r>
            <a:endParaRPr lang="es-MX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38C3432A-5D50-4E99-8075-53369824E6CF}"/>
              </a:ext>
            </a:extLst>
          </p:cNvPr>
          <p:cNvSpPr txBox="1"/>
          <p:nvPr/>
        </p:nvSpPr>
        <p:spPr>
          <a:xfrm>
            <a:off x="6283675" y="3168157"/>
            <a:ext cx="1041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s-MX" dirty="0">
                <a:solidFill>
                  <a:srgbClr val="000000"/>
                </a:solidFill>
                <a:latin typeface="Calibri" panose="020F0502020204030204" pitchFamily="34" charset="0"/>
              </a:rPr>
              <a:t>Tenis</a:t>
            </a:r>
            <a:endParaRPr lang="es-MX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59E92BEE-CEA8-4CA4-9408-F0443C2169F9}"/>
              </a:ext>
            </a:extLst>
          </p:cNvPr>
          <p:cNvSpPr txBox="1"/>
          <p:nvPr/>
        </p:nvSpPr>
        <p:spPr>
          <a:xfrm>
            <a:off x="7713695" y="3178953"/>
            <a:ext cx="10696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s-MX" dirty="0">
                <a:solidFill>
                  <a:srgbClr val="000000"/>
                </a:solidFill>
                <a:latin typeface="Calibri" panose="020F0502020204030204" pitchFamily="34" charset="0"/>
              </a:rPr>
              <a:t>Tenis de Mesa</a:t>
            </a:r>
            <a:endParaRPr lang="es-MX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2CD369B5-7707-4B60-9D6F-56A06FB2E5A4}"/>
              </a:ext>
            </a:extLst>
          </p:cNvPr>
          <p:cNvSpPr txBox="1"/>
          <p:nvPr/>
        </p:nvSpPr>
        <p:spPr>
          <a:xfrm>
            <a:off x="9100535" y="3171330"/>
            <a:ext cx="12090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s-MX" dirty="0">
                <a:solidFill>
                  <a:srgbClr val="000000"/>
                </a:solidFill>
                <a:latin typeface="Calibri" panose="020F0502020204030204" pitchFamily="34" charset="0"/>
              </a:rPr>
              <a:t>Tiro Deportivo</a:t>
            </a:r>
            <a:endParaRPr lang="es-MX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E8C7E1AD-9295-4CD1-9800-8B148D62D327}"/>
              </a:ext>
            </a:extLst>
          </p:cNvPr>
          <p:cNvSpPr txBox="1"/>
          <p:nvPr/>
        </p:nvSpPr>
        <p:spPr>
          <a:xfrm>
            <a:off x="10383235" y="3171331"/>
            <a:ext cx="15268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s-MX" dirty="0">
                <a:solidFill>
                  <a:srgbClr val="000000"/>
                </a:solidFill>
                <a:latin typeface="Calibri" panose="020F0502020204030204" pitchFamily="34" charset="0"/>
              </a:rPr>
              <a:t>Tiro con Arco </a:t>
            </a:r>
            <a:endParaRPr lang="es-MX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5564E888-D78C-450C-8866-2B21AD50BD24}"/>
              </a:ext>
            </a:extLst>
          </p:cNvPr>
          <p:cNvSpPr txBox="1"/>
          <p:nvPr/>
        </p:nvSpPr>
        <p:spPr>
          <a:xfrm>
            <a:off x="3256307" y="4973138"/>
            <a:ext cx="1382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s-MX" dirty="0">
                <a:solidFill>
                  <a:srgbClr val="000000"/>
                </a:solidFill>
                <a:latin typeface="Calibri" panose="020F0502020204030204" pitchFamily="34" charset="0"/>
              </a:rPr>
              <a:t>Triatlón</a:t>
            </a:r>
            <a:endParaRPr lang="es-MX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F93399F1-9E44-4397-8914-2E0AD2EFFA32}"/>
              </a:ext>
            </a:extLst>
          </p:cNvPr>
          <p:cNvSpPr txBox="1"/>
          <p:nvPr/>
        </p:nvSpPr>
        <p:spPr>
          <a:xfrm>
            <a:off x="4554878" y="4976316"/>
            <a:ext cx="16427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s-MX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Vela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CD17B7DC-A577-474A-B88E-9A36473E5148}"/>
              </a:ext>
            </a:extLst>
          </p:cNvPr>
          <p:cNvSpPr txBox="1"/>
          <p:nvPr/>
        </p:nvSpPr>
        <p:spPr>
          <a:xfrm>
            <a:off x="6318600" y="4987427"/>
            <a:ext cx="105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s-MX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Voleibol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04468EA6-9C88-498D-8155-216E4371B6FC}"/>
              </a:ext>
            </a:extLst>
          </p:cNvPr>
          <p:cNvSpPr txBox="1"/>
          <p:nvPr/>
        </p:nvSpPr>
        <p:spPr>
          <a:xfrm>
            <a:off x="7472704" y="4950912"/>
            <a:ext cx="15919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s-MX" dirty="0">
                <a:solidFill>
                  <a:srgbClr val="000000"/>
                </a:solidFill>
                <a:latin typeface="Calibri" panose="020F0502020204030204" pitchFamily="34" charset="0"/>
              </a:rPr>
              <a:t>Voleibol Playa</a:t>
            </a:r>
            <a:endParaRPr lang="es-MX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36129BA-8CC5-45D2-9CFE-5CC4E1A72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86" y="456918"/>
            <a:ext cx="898875" cy="89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07467E35-99F6-4314-B743-57F6C0F05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764" y="477061"/>
            <a:ext cx="878731" cy="87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8137A004-EEE1-4FE9-9E8C-7C1B2274D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024" y="449736"/>
            <a:ext cx="906057" cy="90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E4A4034E-B670-4FE2-85CE-EFFCBA83D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805" y="463591"/>
            <a:ext cx="902961" cy="90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1CC9E966-AD8F-4888-9535-776C1C83D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475" y="462528"/>
            <a:ext cx="893265" cy="89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B9B408F6-E99C-4917-BEB7-474FDD905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711" y="470657"/>
            <a:ext cx="874876" cy="87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99942E11-7257-4E0E-9002-2EB4383C7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961" y="428968"/>
            <a:ext cx="916565" cy="91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id="{DD0D302F-089D-444B-B2C4-B34266785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734" y="461160"/>
            <a:ext cx="884374" cy="88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>
            <a:extLst>
              <a:ext uri="{FF2B5EF4-FFF2-40B4-BE49-F238E27FC236}">
                <a16:creationId xmlns:a16="http://schemas.microsoft.com/office/drawing/2014/main" id="{BF67B23D-B2F9-49D8-9082-B4C892783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34" y="2383637"/>
            <a:ext cx="877392" cy="87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>
            <a:extLst>
              <a:ext uri="{FF2B5EF4-FFF2-40B4-BE49-F238E27FC236}">
                <a16:creationId xmlns:a16="http://schemas.microsoft.com/office/drawing/2014/main" id="{EB52FEDC-A03B-4052-92A6-FD139A99D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218" y="2399844"/>
            <a:ext cx="878732" cy="87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>
            <a:extLst>
              <a:ext uri="{FF2B5EF4-FFF2-40B4-BE49-F238E27FC236}">
                <a16:creationId xmlns:a16="http://schemas.microsoft.com/office/drawing/2014/main" id="{6DE10C48-B083-49F3-ACB4-28E97C896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597" y="2396406"/>
            <a:ext cx="877392" cy="87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>
            <a:extLst>
              <a:ext uri="{FF2B5EF4-FFF2-40B4-BE49-F238E27FC236}">
                <a16:creationId xmlns:a16="http://schemas.microsoft.com/office/drawing/2014/main" id="{53A7DF2D-18E7-4A8E-9F31-B6F70BCF1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653" y="2393580"/>
            <a:ext cx="893266" cy="89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>
            <a:extLst>
              <a:ext uri="{FF2B5EF4-FFF2-40B4-BE49-F238E27FC236}">
                <a16:creationId xmlns:a16="http://schemas.microsoft.com/office/drawing/2014/main" id="{44E21588-E5F6-427E-B71B-FFFD41A99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469" y="2382163"/>
            <a:ext cx="893266" cy="89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>
            <a:extLst>
              <a:ext uri="{FF2B5EF4-FFF2-40B4-BE49-F238E27FC236}">
                <a16:creationId xmlns:a16="http://schemas.microsoft.com/office/drawing/2014/main" id="{D735D827-A49F-4B45-B4B5-5517B7BB6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469" y="2381743"/>
            <a:ext cx="893266" cy="89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>
            <a:extLst>
              <a:ext uri="{FF2B5EF4-FFF2-40B4-BE49-F238E27FC236}">
                <a16:creationId xmlns:a16="http://schemas.microsoft.com/office/drawing/2014/main" id="{A8556500-5BD4-4C5D-8DA0-BC205B1DC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849" y="2371744"/>
            <a:ext cx="915786" cy="91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>
            <a:extLst>
              <a:ext uri="{FF2B5EF4-FFF2-40B4-BE49-F238E27FC236}">
                <a16:creationId xmlns:a16="http://schemas.microsoft.com/office/drawing/2014/main" id="{8D68A375-E632-43FF-A01D-6B100B6D7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362" y="2387923"/>
            <a:ext cx="887357" cy="88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>
            <a:extLst>
              <a:ext uri="{FF2B5EF4-FFF2-40B4-BE49-F238E27FC236}">
                <a16:creationId xmlns:a16="http://schemas.microsoft.com/office/drawing/2014/main" id="{C574B5B5-9C93-4DE1-86BD-1B55E33D1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045" y="4147773"/>
            <a:ext cx="898389" cy="89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2" name="Picture 44">
            <a:extLst>
              <a:ext uri="{FF2B5EF4-FFF2-40B4-BE49-F238E27FC236}">
                <a16:creationId xmlns:a16="http://schemas.microsoft.com/office/drawing/2014/main" id="{5B2ED046-AE12-4DD8-9229-CA19F0F0A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050" y="4068720"/>
            <a:ext cx="893135" cy="89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4" name="Picture 46">
            <a:extLst>
              <a:ext uri="{FF2B5EF4-FFF2-40B4-BE49-F238E27FC236}">
                <a16:creationId xmlns:a16="http://schemas.microsoft.com/office/drawing/2014/main" id="{CFF63640-C177-4BD6-BADC-E69843A2E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579" y="4068589"/>
            <a:ext cx="893266" cy="89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6" name="Picture 48">
            <a:extLst>
              <a:ext uri="{FF2B5EF4-FFF2-40B4-BE49-F238E27FC236}">
                <a16:creationId xmlns:a16="http://schemas.microsoft.com/office/drawing/2014/main" id="{0D9A3E4B-A3B0-49B1-9F49-B3ED1D3B5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872" y="4067771"/>
            <a:ext cx="870445" cy="87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361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164D06FF-2033-4B77-9824-775993C564A6}"/>
              </a:ext>
            </a:extLst>
          </p:cNvPr>
          <p:cNvCxnSpPr>
            <a:cxnSpLocks/>
          </p:cNvCxnSpPr>
          <p:nvPr/>
        </p:nvCxnSpPr>
        <p:spPr>
          <a:xfrm>
            <a:off x="130939" y="2909451"/>
            <a:ext cx="11866324" cy="75405"/>
          </a:xfrm>
          <a:prstGeom prst="straightConnector1">
            <a:avLst/>
          </a:prstGeom>
          <a:ln w="57150">
            <a:solidFill>
              <a:srgbClr val="10312B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Juegos Olímpicos de Tokio 2020 - Wikipedia, la enciclopedia libre">
            <a:extLst>
              <a:ext uri="{FF2B5EF4-FFF2-40B4-BE49-F238E27FC236}">
                <a16:creationId xmlns:a16="http://schemas.microsoft.com/office/drawing/2014/main" id="{BAA354B6-8A25-47FA-BCE5-71477EAA8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919" y="3216919"/>
            <a:ext cx="1080297" cy="58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me - Primeros Juegos Panamericanos Junior Cali Valle 2021">
            <a:extLst>
              <a:ext uri="{FF2B5EF4-FFF2-40B4-BE49-F238E27FC236}">
                <a16:creationId xmlns:a16="http://schemas.microsoft.com/office/drawing/2014/main" id="{0D06E59B-D082-4D0C-A735-63205813A0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63"/>
          <a:stretch/>
        </p:blipFill>
        <p:spPr bwMode="auto">
          <a:xfrm>
            <a:off x="10263520" y="3047527"/>
            <a:ext cx="1121253" cy="74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8314D15-9914-489B-8285-84D8148ED310}"/>
              </a:ext>
            </a:extLst>
          </p:cNvPr>
          <p:cNvSpPr txBox="1"/>
          <p:nvPr/>
        </p:nvSpPr>
        <p:spPr>
          <a:xfrm>
            <a:off x="8038183" y="2337374"/>
            <a:ext cx="923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dirty="0">
                <a:latin typeface="Montserrat" panose="00000500000000000000" pitchFamily="2" charset="0"/>
              </a:rPr>
              <a:t>23 Jul</a:t>
            </a:r>
          </a:p>
          <a:p>
            <a:pPr algn="ctr"/>
            <a:r>
              <a:rPr lang="es-ES" sz="1600" dirty="0">
                <a:latin typeface="Montserrat" panose="00000500000000000000" pitchFamily="2" charset="0"/>
              </a:rPr>
              <a:t>08 </a:t>
            </a:r>
            <a:r>
              <a:rPr lang="es-ES" sz="1600" dirty="0" err="1">
                <a:latin typeface="Montserrat" panose="00000500000000000000" pitchFamily="2" charset="0"/>
              </a:rPr>
              <a:t>Ago</a:t>
            </a:r>
            <a:endParaRPr lang="es-MX" sz="1600" dirty="0">
              <a:latin typeface="Montserrat" panose="00000500000000000000" pitchFamily="2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9EC4701-7990-4B2A-A42D-8020FC7F2A99}"/>
              </a:ext>
            </a:extLst>
          </p:cNvPr>
          <p:cNvSpPr txBox="1"/>
          <p:nvPr/>
        </p:nvSpPr>
        <p:spPr>
          <a:xfrm>
            <a:off x="10447832" y="2360582"/>
            <a:ext cx="7184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dirty="0">
                <a:latin typeface="Montserrat" panose="00000500000000000000" pitchFamily="2" charset="0"/>
              </a:rPr>
              <a:t>07-19</a:t>
            </a:r>
          </a:p>
          <a:p>
            <a:pPr algn="ctr"/>
            <a:r>
              <a:rPr lang="es-ES" sz="1600" dirty="0" err="1">
                <a:latin typeface="Montserrat" panose="00000500000000000000" pitchFamily="2" charset="0"/>
              </a:rPr>
              <a:t>Sep</a:t>
            </a:r>
            <a:endParaRPr lang="es-MX" sz="1600" dirty="0">
              <a:latin typeface="Montserrat" panose="00000500000000000000" pitchFamily="2" charset="0"/>
            </a:endParaRP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42F6E804-E2ED-48FB-870B-247EA399C322}"/>
              </a:ext>
            </a:extLst>
          </p:cNvPr>
          <p:cNvCxnSpPr/>
          <p:nvPr/>
        </p:nvCxnSpPr>
        <p:spPr>
          <a:xfrm>
            <a:off x="10188570" y="2762236"/>
            <a:ext cx="0" cy="38014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AE028082-5806-4E02-A757-6E1CC8F8CD7C}"/>
              </a:ext>
            </a:extLst>
          </p:cNvPr>
          <p:cNvCxnSpPr/>
          <p:nvPr/>
        </p:nvCxnSpPr>
        <p:spPr>
          <a:xfrm>
            <a:off x="7911390" y="2758229"/>
            <a:ext cx="0" cy="38014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D878A341-9702-472B-BF8C-84EB59B8C260}"/>
              </a:ext>
            </a:extLst>
          </p:cNvPr>
          <p:cNvCxnSpPr/>
          <p:nvPr/>
        </p:nvCxnSpPr>
        <p:spPr>
          <a:xfrm>
            <a:off x="9338476" y="2766868"/>
            <a:ext cx="0" cy="38014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n 2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C33278DC-5681-451C-9268-B83D2B5CB3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484" r="21885"/>
          <a:stretch/>
        </p:blipFill>
        <p:spPr>
          <a:xfrm>
            <a:off x="5616210" y="3079958"/>
            <a:ext cx="855219" cy="820499"/>
          </a:xfrm>
          <a:prstGeom prst="rect">
            <a:avLst/>
          </a:prstGeom>
        </p:spPr>
      </p:pic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D9D2044D-FCC4-4D4D-82A5-7F76D3C58F7C}"/>
              </a:ext>
            </a:extLst>
          </p:cNvPr>
          <p:cNvCxnSpPr/>
          <p:nvPr/>
        </p:nvCxnSpPr>
        <p:spPr>
          <a:xfrm>
            <a:off x="5223706" y="2744528"/>
            <a:ext cx="0" cy="38014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CA305F49-8738-4D17-A30D-7F43636483E4}"/>
              </a:ext>
            </a:extLst>
          </p:cNvPr>
          <p:cNvCxnSpPr/>
          <p:nvPr/>
        </p:nvCxnSpPr>
        <p:spPr>
          <a:xfrm>
            <a:off x="6748960" y="2744528"/>
            <a:ext cx="0" cy="38014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817ADFDE-CB1C-4CB7-8A10-0FDD1B78D149}"/>
              </a:ext>
            </a:extLst>
          </p:cNvPr>
          <p:cNvSpPr txBox="1"/>
          <p:nvPr/>
        </p:nvSpPr>
        <p:spPr>
          <a:xfrm flipH="1">
            <a:off x="5037718" y="2545212"/>
            <a:ext cx="1982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Montserrat" panose="00000500000000000000" pitchFamily="2" charset="0"/>
              </a:rPr>
              <a:t>Jun-Jul</a:t>
            </a:r>
            <a:endParaRPr lang="es-MX" sz="1600" dirty="0">
              <a:latin typeface="Montserrat" panose="00000500000000000000" pitchFamily="2" charset="0"/>
            </a:endParaRPr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A11B6ED6-F39C-43D9-BFC1-AD7BBC0DB83A}"/>
              </a:ext>
            </a:extLst>
          </p:cNvPr>
          <p:cNvCxnSpPr/>
          <p:nvPr/>
        </p:nvCxnSpPr>
        <p:spPr>
          <a:xfrm>
            <a:off x="11387210" y="2750519"/>
            <a:ext cx="0" cy="38014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1AC10960-09FE-4F7C-A9F1-EC2DA337A122}"/>
              </a:ext>
            </a:extLst>
          </p:cNvPr>
          <p:cNvCxnSpPr>
            <a:cxnSpLocks/>
          </p:cNvCxnSpPr>
          <p:nvPr/>
        </p:nvCxnSpPr>
        <p:spPr>
          <a:xfrm flipH="1">
            <a:off x="-78920" y="2112715"/>
            <a:ext cx="5520350" cy="1380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B9FBCD9D-6CA6-417B-8085-691A56A7692B}"/>
              </a:ext>
            </a:extLst>
          </p:cNvPr>
          <p:cNvCxnSpPr>
            <a:cxnSpLocks/>
          </p:cNvCxnSpPr>
          <p:nvPr/>
        </p:nvCxnSpPr>
        <p:spPr>
          <a:xfrm>
            <a:off x="6748960" y="2112715"/>
            <a:ext cx="5143373" cy="4463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uadroTexto 35">
            <a:extLst>
              <a:ext uri="{FF2B5EF4-FFF2-40B4-BE49-F238E27FC236}">
                <a16:creationId xmlns:a16="http://schemas.microsoft.com/office/drawing/2014/main" id="{5A6A68FE-5DF8-48FF-A74F-F005397A1DC4}"/>
              </a:ext>
            </a:extLst>
          </p:cNvPr>
          <p:cNvSpPr txBox="1"/>
          <p:nvPr/>
        </p:nvSpPr>
        <p:spPr>
          <a:xfrm>
            <a:off x="5655086" y="1928049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Montserrat ExtraBold" panose="00000900000000000000" pitchFamily="2" charset="0"/>
              </a:rPr>
              <a:t>2 0 2 1</a:t>
            </a:r>
            <a:endParaRPr lang="es-MX" dirty="0">
              <a:latin typeface="Montserrat ExtraBold" panose="00000900000000000000" pitchFamily="2" charset="0"/>
            </a:endParaRPr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id="{D3B1FBB3-27D4-4F28-855D-97948216201B}"/>
              </a:ext>
            </a:extLst>
          </p:cNvPr>
          <p:cNvSpPr txBox="1"/>
          <p:nvPr/>
        </p:nvSpPr>
        <p:spPr>
          <a:xfrm>
            <a:off x="5586230" y="3979661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dirty="0">
                <a:latin typeface="Montserrat" panose="00000500000000000000" pitchFamily="2" charset="0"/>
              </a:rPr>
              <a:t>Final</a:t>
            </a:r>
          </a:p>
          <a:p>
            <a:pPr algn="ctr"/>
            <a:r>
              <a:rPr lang="es-ES" sz="1400" dirty="0">
                <a:latin typeface="Montserrat" panose="00000500000000000000" pitchFamily="2" charset="0"/>
              </a:rPr>
              <a:t>Nacional</a:t>
            </a:r>
            <a:endParaRPr lang="es-MX" sz="1400" dirty="0">
              <a:latin typeface="Montserrat" panose="00000500000000000000" pitchFamily="2" charset="0"/>
            </a:endParaRP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B15E0445-B814-4A1A-8275-EC72246A67A5}"/>
              </a:ext>
            </a:extLst>
          </p:cNvPr>
          <p:cNvSpPr txBox="1"/>
          <p:nvPr/>
        </p:nvSpPr>
        <p:spPr>
          <a:xfrm flipH="1">
            <a:off x="4125737" y="353929"/>
            <a:ext cx="3996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atin typeface="Montserrat ExtraBold" panose="00000900000000000000" pitchFamily="2" charset="0"/>
              </a:rPr>
              <a:t>Calendario</a:t>
            </a:r>
            <a:endParaRPr lang="es-MX" sz="2800" dirty="0">
              <a:latin typeface="Montserrat ExtraBold" panose="00000900000000000000" pitchFamily="2" charset="0"/>
            </a:endParaRPr>
          </a:p>
        </p:txBody>
      </p:sp>
      <p:pic>
        <p:nvPicPr>
          <p:cNvPr id="58" name="Imagen 5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5D684449-76BD-443D-A5EC-BA85B45FF50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484" r="21885"/>
          <a:stretch/>
        </p:blipFill>
        <p:spPr>
          <a:xfrm>
            <a:off x="3328437" y="3067710"/>
            <a:ext cx="855219" cy="820499"/>
          </a:xfrm>
          <a:prstGeom prst="rect">
            <a:avLst/>
          </a:prstGeom>
        </p:spPr>
      </p:pic>
      <p:sp>
        <p:nvSpPr>
          <p:cNvPr id="60" name="CuadroTexto 59">
            <a:extLst>
              <a:ext uri="{FF2B5EF4-FFF2-40B4-BE49-F238E27FC236}">
                <a16:creationId xmlns:a16="http://schemas.microsoft.com/office/drawing/2014/main" id="{C0AAFD12-5983-4B25-AA19-0FBDB5C0F464}"/>
              </a:ext>
            </a:extLst>
          </p:cNvPr>
          <p:cNvSpPr txBox="1"/>
          <p:nvPr/>
        </p:nvSpPr>
        <p:spPr>
          <a:xfrm>
            <a:off x="3063853" y="3979701"/>
            <a:ext cx="1372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dirty="0">
                <a:latin typeface="Montserrat" panose="00000500000000000000" pitchFamily="2" charset="0"/>
              </a:rPr>
              <a:t>Inscripciones</a:t>
            </a:r>
            <a:endParaRPr lang="es-MX" sz="1400" dirty="0">
              <a:latin typeface="Montserrat" panose="00000500000000000000" pitchFamily="2" charset="0"/>
            </a:endParaRPr>
          </a:p>
        </p:txBody>
      </p:sp>
      <p:pic>
        <p:nvPicPr>
          <p:cNvPr id="61" name="Imagen 60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F2772AC6-E5C5-42B6-8130-4FAADFDC59D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484" r="21885"/>
          <a:stretch/>
        </p:blipFill>
        <p:spPr>
          <a:xfrm>
            <a:off x="997370" y="3003674"/>
            <a:ext cx="855219" cy="820499"/>
          </a:xfrm>
          <a:prstGeom prst="rect">
            <a:avLst/>
          </a:prstGeom>
        </p:spPr>
      </p:pic>
      <p:sp>
        <p:nvSpPr>
          <p:cNvPr id="71" name="CuadroTexto 70">
            <a:extLst>
              <a:ext uri="{FF2B5EF4-FFF2-40B4-BE49-F238E27FC236}">
                <a16:creationId xmlns:a16="http://schemas.microsoft.com/office/drawing/2014/main" id="{B324CFDD-ACF3-4C4B-B88E-05A0AC77F45B}"/>
              </a:ext>
            </a:extLst>
          </p:cNvPr>
          <p:cNvSpPr txBox="1"/>
          <p:nvPr/>
        </p:nvSpPr>
        <p:spPr>
          <a:xfrm>
            <a:off x="720663" y="3911502"/>
            <a:ext cx="142539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dirty="0">
                <a:latin typeface="Montserrat" panose="00000500000000000000" pitchFamily="2" charset="0"/>
              </a:rPr>
              <a:t>Regionales</a:t>
            </a:r>
          </a:p>
          <a:p>
            <a:pPr algn="ctr"/>
            <a:r>
              <a:rPr lang="es-ES" sz="1400" dirty="0">
                <a:latin typeface="Montserrat" panose="00000500000000000000" pitchFamily="2" charset="0"/>
              </a:rPr>
              <a:t>Y </a:t>
            </a:r>
          </a:p>
          <a:p>
            <a:pPr algn="ctr"/>
            <a:r>
              <a:rPr lang="es-ES" sz="1400" dirty="0">
                <a:latin typeface="Montserrat" panose="00000500000000000000" pitchFamily="2" charset="0"/>
              </a:rPr>
              <a:t>Clasificatorios</a:t>
            </a:r>
            <a:endParaRPr lang="es-MX" sz="1400" dirty="0">
              <a:latin typeface="Montserrat" panose="00000500000000000000" pitchFamily="2" charset="0"/>
            </a:endParaRPr>
          </a:p>
        </p:txBody>
      </p:sp>
      <p:cxnSp>
        <p:nvCxnSpPr>
          <p:cNvPr id="75" name="Conector recto 74">
            <a:extLst>
              <a:ext uri="{FF2B5EF4-FFF2-40B4-BE49-F238E27FC236}">
                <a16:creationId xmlns:a16="http://schemas.microsoft.com/office/drawing/2014/main" id="{9E32E508-2FD8-4409-8612-976AE80E1CB4}"/>
              </a:ext>
            </a:extLst>
          </p:cNvPr>
          <p:cNvCxnSpPr/>
          <p:nvPr/>
        </p:nvCxnSpPr>
        <p:spPr>
          <a:xfrm>
            <a:off x="3136314" y="2758159"/>
            <a:ext cx="0" cy="38014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cto 76">
            <a:extLst>
              <a:ext uri="{FF2B5EF4-FFF2-40B4-BE49-F238E27FC236}">
                <a16:creationId xmlns:a16="http://schemas.microsoft.com/office/drawing/2014/main" id="{AB35DB75-04DD-4A3B-AF07-3F3E9CB3F58A}"/>
              </a:ext>
            </a:extLst>
          </p:cNvPr>
          <p:cNvCxnSpPr/>
          <p:nvPr/>
        </p:nvCxnSpPr>
        <p:spPr>
          <a:xfrm>
            <a:off x="4327320" y="2758664"/>
            <a:ext cx="0" cy="38014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cto 77">
            <a:extLst>
              <a:ext uri="{FF2B5EF4-FFF2-40B4-BE49-F238E27FC236}">
                <a16:creationId xmlns:a16="http://schemas.microsoft.com/office/drawing/2014/main" id="{C254810E-13CB-4865-84A8-2365F77CDF43}"/>
              </a:ext>
            </a:extLst>
          </p:cNvPr>
          <p:cNvCxnSpPr/>
          <p:nvPr/>
        </p:nvCxnSpPr>
        <p:spPr>
          <a:xfrm>
            <a:off x="960255" y="2732077"/>
            <a:ext cx="0" cy="38014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cto 78">
            <a:extLst>
              <a:ext uri="{FF2B5EF4-FFF2-40B4-BE49-F238E27FC236}">
                <a16:creationId xmlns:a16="http://schemas.microsoft.com/office/drawing/2014/main" id="{DA7A706A-11D4-4B15-BAA9-B4EF7CCD4FC6}"/>
              </a:ext>
            </a:extLst>
          </p:cNvPr>
          <p:cNvCxnSpPr/>
          <p:nvPr/>
        </p:nvCxnSpPr>
        <p:spPr>
          <a:xfrm>
            <a:off x="1852589" y="2732077"/>
            <a:ext cx="0" cy="38014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uadroTexto 79">
            <a:extLst>
              <a:ext uri="{FF2B5EF4-FFF2-40B4-BE49-F238E27FC236}">
                <a16:creationId xmlns:a16="http://schemas.microsoft.com/office/drawing/2014/main" id="{AA4D2CEC-C6DA-4BAD-8233-DA060208A4FE}"/>
              </a:ext>
            </a:extLst>
          </p:cNvPr>
          <p:cNvSpPr txBox="1"/>
          <p:nvPr/>
        </p:nvSpPr>
        <p:spPr>
          <a:xfrm flipH="1">
            <a:off x="440674" y="2374705"/>
            <a:ext cx="1982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Montserrat" panose="00000500000000000000" pitchFamily="2" charset="0"/>
              </a:rPr>
              <a:t>Abr-May</a:t>
            </a:r>
            <a:endParaRPr lang="es-MX" sz="1600" dirty="0">
              <a:latin typeface="Montserrat" panose="00000500000000000000" pitchFamily="2" charset="0"/>
            </a:endParaRPr>
          </a:p>
        </p:txBody>
      </p:sp>
      <p:sp>
        <p:nvSpPr>
          <p:cNvPr id="81" name="CuadroTexto 80">
            <a:extLst>
              <a:ext uri="{FF2B5EF4-FFF2-40B4-BE49-F238E27FC236}">
                <a16:creationId xmlns:a16="http://schemas.microsoft.com/office/drawing/2014/main" id="{B75D4BCE-6828-489E-BC4C-DE2A27C2807E}"/>
              </a:ext>
            </a:extLst>
          </p:cNvPr>
          <p:cNvSpPr txBox="1"/>
          <p:nvPr/>
        </p:nvSpPr>
        <p:spPr>
          <a:xfrm flipH="1">
            <a:off x="3433678" y="2444680"/>
            <a:ext cx="657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Montserrat" panose="00000500000000000000" pitchFamily="2" charset="0"/>
              </a:rPr>
              <a:t>May</a:t>
            </a:r>
            <a:endParaRPr lang="es-MX" sz="16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222605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Documental de viaj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7867</TotalTime>
  <Words>510</Words>
  <Application>Microsoft Office PowerPoint</Application>
  <PresentationFormat>Panorámica</PresentationFormat>
  <Paragraphs>160</Paragraphs>
  <Slides>15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Calibri</vt:lpstr>
      <vt:lpstr>Montserrat</vt:lpstr>
      <vt:lpstr>Montserrat ExtraBold</vt:lpstr>
      <vt:lpstr>Montserrat Medium</vt:lpstr>
      <vt:lpstr>Montserrat SemiBold</vt:lpstr>
      <vt:lpstr>1_Tema de Office</vt:lpstr>
      <vt:lpstr>Nacionales CONADE 2021 Reunión del Pleno del SINADE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Nacionales CONADE 2021 Reunión del Pleno del SINADE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ARTURO RAMIREZ JAIME</cp:lastModifiedBy>
  <cp:revision>178</cp:revision>
  <dcterms:created xsi:type="dcterms:W3CDTF">2021-01-18T20:21:32Z</dcterms:created>
  <dcterms:modified xsi:type="dcterms:W3CDTF">2021-03-05T14:41:16Z</dcterms:modified>
</cp:coreProperties>
</file>